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wmf" ContentType="image/x-wmf"/>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44"/>
  </p:notesMasterIdLst>
  <p:sldIdLst>
    <p:sldId id="256" r:id="rId2"/>
    <p:sldId id="258" r:id="rId3"/>
    <p:sldId id="308" r:id="rId4"/>
    <p:sldId id="310" r:id="rId5"/>
    <p:sldId id="309" r:id="rId6"/>
    <p:sldId id="263" r:id="rId7"/>
    <p:sldId id="264" r:id="rId8"/>
    <p:sldId id="265" r:id="rId9"/>
    <p:sldId id="266" r:id="rId10"/>
    <p:sldId id="268" r:id="rId11"/>
    <p:sldId id="276" r:id="rId12"/>
    <p:sldId id="259" r:id="rId13"/>
    <p:sldId id="260" r:id="rId14"/>
    <p:sldId id="312" r:id="rId15"/>
    <p:sldId id="261" r:id="rId16"/>
    <p:sldId id="272" r:id="rId17"/>
    <p:sldId id="273" r:id="rId18"/>
    <p:sldId id="275" r:id="rId19"/>
    <p:sldId id="314" r:id="rId20"/>
    <p:sldId id="277" r:id="rId21"/>
    <p:sldId id="283" r:id="rId22"/>
    <p:sldId id="279" r:id="rId23"/>
    <p:sldId id="281" r:id="rId24"/>
    <p:sldId id="282" r:id="rId25"/>
    <p:sldId id="284" r:id="rId26"/>
    <p:sldId id="285" r:id="rId27"/>
    <p:sldId id="290" r:id="rId28"/>
    <p:sldId id="313" r:id="rId29"/>
    <p:sldId id="286" r:id="rId30"/>
    <p:sldId id="287" r:id="rId31"/>
    <p:sldId id="295" r:id="rId32"/>
    <p:sldId id="296" r:id="rId33"/>
    <p:sldId id="300" r:id="rId34"/>
    <p:sldId id="298" r:id="rId35"/>
    <p:sldId id="299" r:id="rId36"/>
    <p:sldId id="301" r:id="rId37"/>
    <p:sldId id="302" r:id="rId38"/>
    <p:sldId id="303" r:id="rId39"/>
    <p:sldId id="306" r:id="rId40"/>
    <p:sldId id="307" r:id="rId41"/>
    <p:sldId id="291" r:id="rId42"/>
    <p:sldId id="292" r:id="rId4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autoAdjust="0"/>
    <p:restoredTop sz="94619" autoAdjust="0"/>
  </p:normalViewPr>
  <p:slideViewPr>
    <p:cSldViewPr>
      <p:cViewPr>
        <p:scale>
          <a:sx n="90" d="100"/>
          <a:sy n="90" d="100"/>
        </p:scale>
        <p:origin x="-1320" y="216"/>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3804"/>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image" Target="../media/image4.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3.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5.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6.wmf"/></Relationships>
</file>

<file path=ppt/drawings/_rels/vmlDrawing11.vml.rels><?xml version="1.0" encoding="UTF-8" standalone="yes"?>
<Relationships xmlns="http://schemas.openxmlformats.org/package/2006/relationships"><Relationship Id="rId2" Type="http://schemas.openxmlformats.org/officeDocument/2006/relationships/image" Target="../media/image21.wmf"/><Relationship Id="rId1" Type="http://schemas.openxmlformats.org/officeDocument/2006/relationships/image" Target="../media/image20.wmf"/></Relationships>
</file>

<file path=ppt/drawings/_rels/vmlDrawing12.vml.rels><?xml version="1.0" encoding="UTF-8" standalone="yes"?>
<Relationships xmlns="http://schemas.openxmlformats.org/package/2006/relationships"><Relationship Id="rId2" Type="http://schemas.openxmlformats.org/officeDocument/2006/relationships/image" Target="../media/image23.wmf"/><Relationship Id="rId1" Type="http://schemas.openxmlformats.org/officeDocument/2006/relationships/image" Target="../media/image22.wmf"/></Relationships>
</file>

<file path=ppt/drawings/_rels/vmlDrawing13.vml.rels><?xml version="1.0" encoding="UTF-8" standalone="yes"?>
<Relationships xmlns="http://schemas.openxmlformats.org/package/2006/relationships"><Relationship Id="rId2" Type="http://schemas.openxmlformats.org/officeDocument/2006/relationships/image" Target="../media/image26.wmf"/><Relationship Id="rId1" Type="http://schemas.openxmlformats.org/officeDocument/2006/relationships/image" Target="../media/image25.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27.w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28.wmf"/></Relationships>
</file>

<file path=ppt/drawings/_rels/vmlDrawing16.vml.rels><?xml version="1.0" encoding="UTF-8" standalone="yes"?>
<Relationships xmlns="http://schemas.openxmlformats.org/package/2006/relationships"><Relationship Id="rId3" Type="http://schemas.openxmlformats.org/officeDocument/2006/relationships/image" Target="../media/image31.wmf"/><Relationship Id="rId2" Type="http://schemas.openxmlformats.org/officeDocument/2006/relationships/image" Target="../media/image30.wmf"/><Relationship Id="rId1" Type="http://schemas.openxmlformats.org/officeDocument/2006/relationships/image" Target="../media/image29.w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32.w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34.w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35.wmf"/></Relationships>
</file>

<file path=ppt/drawings/_rels/vmlDrawing20.vml.rels><?xml version="1.0" encoding="UTF-8" standalone="yes"?>
<Relationships xmlns="http://schemas.openxmlformats.org/package/2006/relationships"><Relationship Id="rId3" Type="http://schemas.openxmlformats.org/officeDocument/2006/relationships/image" Target="../media/image38.wmf"/><Relationship Id="rId2" Type="http://schemas.openxmlformats.org/officeDocument/2006/relationships/image" Target="../media/image37.wmf"/><Relationship Id="rId1" Type="http://schemas.openxmlformats.org/officeDocument/2006/relationships/image" Target="../media/image36.w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39.w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41.w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42.w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43.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25D1AF4-C8CA-49EC-96D8-CAAA9955ED9C}" type="datetimeFigureOut">
              <a:rPr lang="en-GB" smtClean="0"/>
              <a:t>24/09/2014</a:t>
            </a:fld>
            <a:endParaRPr lang="en-GB"/>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GB"/>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4B19C6B-D5CD-40A4-9FA6-1A17354CBF11}" type="slidenum">
              <a:rPr lang="en-GB" smtClean="0"/>
              <a:t>‹#›</a:t>
            </a:fld>
            <a:endParaRPr lang="en-GB"/>
          </a:p>
        </p:txBody>
      </p:sp>
    </p:spTree>
    <p:extLst>
      <p:ext uri="{BB962C8B-B14F-4D97-AF65-F5344CB8AC3E}">
        <p14:creationId xmlns:p14="http://schemas.microsoft.com/office/powerpoint/2010/main" val="19294637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en-GB" dirty="0"/>
          </a:p>
        </p:txBody>
      </p:sp>
      <p:sp>
        <p:nvSpPr>
          <p:cNvPr id="4" name="Номер слайда 3"/>
          <p:cNvSpPr>
            <a:spLocks noGrp="1"/>
          </p:cNvSpPr>
          <p:nvPr>
            <p:ph type="sldNum" sz="quarter" idx="10"/>
          </p:nvPr>
        </p:nvSpPr>
        <p:spPr/>
        <p:txBody>
          <a:bodyPr/>
          <a:lstStyle/>
          <a:p>
            <a:fld id="{A4B19C6B-D5CD-40A4-9FA6-1A17354CBF11}" type="slidenum">
              <a:rPr lang="en-GB" smtClean="0"/>
              <a:t>7</a:t>
            </a:fld>
            <a:endParaRPr lang="en-GB"/>
          </a:p>
        </p:txBody>
      </p:sp>
    </p:spTree>
    <p:extLst>
      <p:ext uri="{BB962C8B-B14F-4D97-AF65-F5344CB8AC3E}">
        <p14:creationId xmlns:p14="http://schemas.microsoft.com/office/powerpoint/2010/main" val="27364957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1"/>
            <a:ext cx="7772400" cy="4267200"/>
          </a:xfrm>
        </p:spPr>
        <p:txBody>
          <a:bodyPr anchor="b">
            <a:noAutofit/>
          </a:bodyPr>
          <a:lstStyle>
            <a:lvl1pPr>
              <a:lnSpc>
                <a:spcPct val="100000"/>
              </a:lnSpc>
              <a:defRPr sz="8000"/>
            </a:lvl1pPr>
          </a:lstStyle>
          <a:p>
            <a:r>
              <a:rPr lang="ru-RU" smtClean="0"/>
              <a:t>Образец заголовка</a:t>
            </a:r>
            <a:endParaRPr lang="en-US" dirty="0"/>
          </a:p>
        </p:txBody>
      </p:sp>
      <p:sp>
        <p:nvSpPr>
          <p:cNvPr id="3" name="Subtitle 2"/>
          <p:cNvSpPr>
            <a:spLocks noGrp="1"/>
          </p:cNvSpPr>
          <p:nvPr>
            <p:ph type="subTitle" idx="1"/>
          </p:nvPr>
        </p:nvSpPr>
        <p:spPr>
          <a:xfrm>
            <a:off x="1371600" y="4953000"/>
            <a:ext cx="6400800" cy="12192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7" name="Date Placeholder 6"/>
          <p:cNvSpPr>
            <a:spLocks noGrp="1"/>
          </p:cNvSpPr>
          <p:nvPr>
            <p:ph type="dt" sz="half" idx="10"/>
          </p:nvPr>
        </p:nvSpPr>
        <p:spPr/>
        <p:txBody>
          <a:bodyPr/>
          <a:lstStyle/>
          <a:p>
            <a:fld id="{59EC1DCD-6863-4AED-935D-6547341F854F}" type="datetimeFigureOut">
              <a:rPr lang="en-GB" smtClean="0"/>
              <a:t>24/09/2014</a:t>
            </a:fld>
            <a:endParaRPr lang="en-GB"/>
          </a:p>
        </p:txBody>
      </p:sp>
      <p:sp>
        <p:nvSpPr>
          <p:cNvPr id="8" name="Slide Number Placeholder 7"/>
          <p:cNvSpPr>
            <a:spLocks noGrp="1"/>
          </p:cNvSpPr>
          <p:nvPr>
            <p:ph type="sldNum" sz="quarter" idx="11"/>
          </p:nvPr>
        </p:nvSpPr>
        <p:spPr/>
        <p:txBody>
          <a:bodyPr/>
          <a:lstStyle/>
          <a:p>
            <a:fld id="{7F1CCE86-D55F-44E8-8EA8-7D40F0194C5B}" type="slidenum">
              <a:rPr lang="en-GB" smtClean="0"/>
              <a:t>‹#›</a:t>
            </a:fld>
            <a:endParaRPr lang="en-GB"/>
          </a:p>
        </p:txBody>
      </p:sp>
      <p:sp>
        <p:nvSpPr>
          <p:cNvPr id="9" name="Footer Placeholder 8"/>
          <p:cNvSpPr>
            <a:spLocks noGrp="1"/>
          </p:cNvSpPr>
          <p:nvPr>
            <p:ph type="ftr" sz="quarter" idx="12"/>
          </p:nvPr>
        </p:nvSpPr>
        <p:spPr/>
        <p:txBody>
          <a:bodyPr/>
          <a:lstStyle/>
          <a:p>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lvl5pPr>
              <a:defRPr/>
            </a:lvl5pPr>
            <a:lvl6pPr>
              <a:defRPr/>
            </a:lvl6pPr>
            <a:lvl7pPr>
              <a:defRPr/>
            </a:lvl7pPr>
            <a:lvl8pPr>
              <a:defRPr/>
            </a:lvl8pPr>
            <a:lvl9pPr>
              <a:buFont typeface="Arial" pitchFamily="34" charset="0"/>
              <a:buChar char="•"/>
              <a:defRPr/>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smtClean="0"/>
          </a:p>
        </p:txBody>
      </p:sp>
      <p:sp>
        <p:nvSpPr>
          <p:cNvPr id="4" name="Date Placeholder 3"/>
          <p:cNvSpPr>
            <a:spLocks noGrp="1"/>
          </p:cNvSpPr>
          <p:nvPr>
            <p:ph type="dt" sz="half" idx="10"/>
          </p:nvPr>
        </p:nvSpPr>
        <p:spPr/>
        <p:txBody>
          <a:bodyPr/>
          <a:lstStyle/>
          <a:p>
            <a:fld id="{59EC1DCD-6863-4AED-935D-6547341F854F}" type="datetimeFigureOut">
              <a:rPr lang="en-GB" smtClean="0"/>
              <a:t>24/09/2014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F1CCE86-D55F-44E8-8EA8-7D40F0194C5B}"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722313" y="1371600"/>
            <a:ext cx="7772400" cy="2505075"/>
          </a:xfrm>
        </p:spPr>
        <p:txBody>
          <a:bodyPr anchor="b"/>
          <a:lstStyle>
            <a:lvl1pPr algn="ctr" defTabSz="914400"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ru-RU" smtClean="0"/>
              <a:t>Образец заголовка</a:t>
            </a:r>
            <a:endParaRPr lang="en-US" dirty="0"/>
          </a:p>
        </p:txBody>
      </p:sp>
      <p:sp>
        <p:nvSpPr>
          <p:cNvPr id="3" name="Text Placeholder 2"/>
          <p:cNvSpPr>
            <a:spLocks noGrp="1"/>
          </p:cNvSpPr>
          <p:nvPr>
            <p:ph type="body" idx="1"/>
          </p:nvPr>
        </p:nvSpPr>
        <p:spPr>
          <a:xfrm>
            <a:off x="722313" y="4068763"/>
            <a:ext cx="7772400" cy="11318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59EC1DCD-6863-4AED-935D-6547341F854F}" type="datetimeFigureOut">
              <a:rPr lang="en-GB" smtClean="0"/>
              <a:t>24/09/2014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F1CCE86-D55F-44E8-8EA8-7D40F0194C5B}" type="slidenum">
              <a:rPr lang="en-GB" smtClean="0"/>
              <a:t>‹#›</a:t>
            </a:fld>
            <a:endParaRPr lang="en-GB"/>
          </a:p>
        </p:txBody>
      </p:sp>
      <p:sp>
        <p:nvSpPr>
          <p:cNvPr id="7" name="Oval 6"/>
          <p:cNvSpPr/>
          <p:nvPr/>
        </p:nvSpPr>
        <p:spPr>
          <a:xfrm>
            <a:off x="4495800"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4695825"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4296728"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4" name="Content Placeholder 3"/>
          <p:cNvSpPr>
            <a:spLocks noGrp="1"/>
          </p:cNvSpPr>
          <p:nvPr>
            <p:ph sz="half" idx="2"/>
          </p:nvPr>
        </p:nvSpPr>
        <p:spPr>
          <a:xfrm>
            <a:off x="4648200" y="1600200"/>
            <a:ext cx="4038600" cy="4525963"/>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smtClean="0"/>
          </a:p>
        </p:txBody>
      </p:sp>
      <p:sp>
        <p:nvSpPr>
          <p:cNvPr id="5" name="Date Placeholder 4"/>
          <p:cNvSpPr>
            <a:spLocks noGrp="1"/>
          </p:cNvSpPr>
          <p:nvPr>
            <p:ph type="dt" sz="half" idx="10"/>
          </p:nvPr>
        </p:nvSpPr>
        <p:spPr/>
        <p:txBody>
          <a:bodyPr/>
          <a:lstStyle/>
          <a:p>
            <a:fld id="{59EC1DCD-6863-4AED-935D-6547341F854F}" type="datetimeFigureOut">
              <a:rPr lang="en-GB" smtClean="0"/>
              <a:t>24/09/2014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F1CCE86-D55F-44E8-8EA8-7D40F0194C5B}" type="slidenum">
              <a:rPr lang="en-GB" smtClean="0"/>
              <a:t>‹#›</a:t>
            </a:fld>
            <a:endParaRPr lang="en-GB"/>
          </a:p>
        </p:txBody>
      </p:sp>
      <p:sp>
        <p:nvSpPr>
          <p:cNvPr id="9" name="Content Placeholder 8"/>
          <p:cNvSpPr>
            <a:spLocks noGrp="1"/>
          </p:cNvSpPr>
          <p:nvPr>
            <p:ph sz="quarter" idx="13"/>
          </p:nvPr>
        </p:nvSpPr>
        <p:spPr>
          <a:xfrm>
            <a:off x="365760" y="1600200"/>
            <a:ext cx="4041648" cy="452628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457200" y="1600200"/>
            <a:ext cx="4040188"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5" name="Text Placeholder 4"/>
          <p:cNvSpPr>
            <a:spLocks noGrp="1"/>
          </p:cNvSpPr>
          <p:nvPr>
            <p:ph type="body" sz="quarter" idx="3"/>
          </p:nvPr>
        </p:nvSpPr>
        <p:spPr>
          <a:xfrm>
            <a:off x="4648200" y="1600200"/>
            <a:ext cx="4041775"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7" name="Date Placeholder 6"/>
          <p:cNvSpPr>
            <a:spLocks noGrp="1"/>
          </p:cNvSpPr>
          <p:nvPr>
            <p:ph type="dt" sz="half" idx="10"/>
          </p:nvPr>
        </p:nvSpPr>
        <p:spPr/>
        <p:txBody>
          <a:bodyPr/>
          <a:lstStyle/>
          <a:p>
            <a:fld id="{59EC1DCD-6863-4AED-935D-6547341F854F}" type="datetimeFigureOut">
              <a:rPr lang="en-GB" smtClean="0"/>
              <a:t>24/09/2014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7F1CCE86-D55F-44E8-8EA8-7D40F0194C5B}" type="slidenum">
              <a:rPr lang="en-GB" smtClean="0"/>
              <a:t>‹#›</a:t>
            </a:fld>
            <a:endParaRPr lang="en-GB"/>
          </a:p>
        </p:txBody>
      </p:sp>
      <p:sp>
        <p:nvSpPr>
          <p:cNvPr id="11" name="Content Placeholder 10"/>
          <p:cNvSpPr>
            <a:spLocks noGrp="1"/>
          </p:cNvSpPr>
          <p:nvPr>
            <p:ph sz="quarter" idx="13"/>
          </p:nvPr>
        </p:nvSpPr>
        <p:spPr>
          <a:xfrm>
            <a:off x="457200" y="2212848"/>
            <a:ext cx="4041648" cy="391363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13" name="Content Placeholder 12"/>
          <p:cNvSpPr>
            <a:spLocks noGrp="1"/>
          </p:cNvSpPr>
          <p:nvPr>
            <p:ph sz="quarter" idx="14"/>
          </p:nvPr>
        </p:nvSpPr>
        <p:spPr>
          <a:xfrm>
            <a:off x="4672584" y="2212848"/>
            <a:ext cx="4041648" cy="3913187"/>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59EC1DCD-6863-4AED-935D-6547341F854F}" type="datetimeFigureOut">
              <a:rPr lang="en-GB" smtClean="0"/>
              <a:t>24/09/2014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F1CCE86-D55F-44E8-8EA8-7D40F0194C5B}"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9EC1DCD-6863-4AED-935D-6547341F854F}" type="datetimeFigureOut">
              <a:rPr lang="en-GB" smtClean="0"/>
              <a:t>24/09/2014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F1CCE86-D55F-44E8-8EA8-7D40F0194C5B}"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5907087" y="266700"/>
            <a:ext cx="3008313" cy="2095500"/>
          </a:xfrm>
        </p:spPr>
        <p:txBody>
          <a:bodyPr anchor="b"/>
          <a:lstStyle>
            <a:lvl1pPr algn="ctr">
              <a:lnSpc>
                <a:spcPct val="100000"/>
              </a:lnSpc>
              <a:defRPr sz="2800" b="0">
                <a:effectLst>
                  <a:outerShdw blurRad="50800" dist="25400" dir="5400000" algn="t" rotWithShape="0">
                    <a:prstClr val="black">
                      <a:alpha val="25000"/>
                    </a:prstClr>
                  </a:outerShdw>
                </a:effectLst>
              </a:defRPr>
            </a:lvl1pPr>
          </a:lstStyle>
          <a:p>
            <a:r>
              <a:rPr lang="ru-RU" smtClean="0"/>
              <a:t>Образец заголовка</a:t>
            </a:r>
            <a:endParaRPr lang="en-US" dirty="0"/>
          </a:p>
        </p:txBody>
      </p:sp>
      <p:sp>
        <p:nvSpPr>
          <p:cNvPr id="3" name="Content Placeholder 2"/>
          <p:cNvSpPr>
            <a:spLocks noGrp="1"/>
          </p:cNvSpPr>
          <p:nvPr>
            <p:ph idx="1"/>
          </p:nvPr>
        </p:nvSpPr>
        <p:spPr>
          <a:xfrm>
            <a:off x="719137" y="273050"/>
            <a:ext cx="499586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5907087" y="2438400"/>
            <a:ext cx="3008313" cy="3687763"/>
          </a:xfrm>
        </p:spPr>
        <p:txBody>
          <a:bodyPr>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59EC1DCD-6863-4AED-935D-6547341F854F}" type="datetimeFigureOut">
              <a:rPr lang="en-GB" smtClean="0"/>
              <a:t>24/09/2014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F1CCE86-D55F-44E8-8EA8-7D40F0194C5B}" type="slidenum">
              <a:rPr lang="en-GB" smtClean="0"/>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679576" y="228600"/>
            <a:ext cx="5711824" cy="895350"/>
          </a:xfrm>
        </p:spPr>
        <p:txBody>
          <a:bodyPr anchor="b"/>
          <a:lstStyle>
            <a:lvl1pPr algn="ctr">
              <a:lnSpc>
                <a:spcPct val="100000"/>
              </a:lnSpc>
              <a:defRPr sz="2800" b="0"/>
            </a:lvl1pPr>
          </a:lstStyle>
          <a:p>
            <a:r>
              <a:rPr lang="ru-RU" smtClean="0"/>
              <a:t>Образец заголовка</a:t>
            </a:r>
            <a:endParaRPr lang="en-US" dirty="0"/>
          </a:p>
        </p:txBody>
      </p:sp>
      <p:sp>
        <p:nvSpPr>
          <p:cNvPr id="3" name="Picture Placeholder 2"/>
          <p:cNvSpPr>
            <a:spLocks noGrp="1"/>
          </p:cNvSpPr>
          <p:nvPr>
            <p:ph type="pic" idx="1"/>
          </p:nvPr>
        </p:nvSpPr>
        <p:spPr>
          <a:xfrm>
            <a:off x="1508126" y="1143000"/>
            <a:ext cx="6054724" cy="4541044"/>
          </a:xfrm>
          <a:ln w="76200">
            <a:solidFill>
              <a:schemeClr val="bg1"/>
            </a:solidFill>
          </a:ln>
          <a:effectLst>
            <a:outerShdw blurRad="88900" dist="50800" dir="5400000" algn="ctr" rotWithShape="0">
              <a:srgbClr val="000000">
                <a:alpha val="25000"/>
              </a:srgbClr>
            </a:outerShdw>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1679576" y="5810250"/>
            <a:ext cx="5711824" cy="533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59EC1DCD-6863-4AED-935D-6547341F854F}" type="datetimeFigureOut">
              <a:rPr lang="en-GB" smtClean="0"/>
              <a:t>24/09/2014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F1CCE86-D55F-44E8-8EA8-7D40F0194C5B}" type="slidenum">
              <a:rPr lang="en-GB" smtClean="0"/>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59EC1DCD-6863-4AED-935D-6547341F854F}" type="datetimeFigureOut">
              <a:rPr lang="en-GB" smtClean="0"/>
              <a:t>24/09/2014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F1CCE86-D55F-44E8-8EA8-7D40F0194C5B}"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59EC1DCD-6863-4AED-935D-6547341F854F}" type="datetimeFigureOut">
              <a:rPr lang="en-GB" smtClean="0"/>
              <a:t>24/09/2014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F1CCE86-D55F-44E8-8EA8-7D40F0194C5B}"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0"/>
            <a:ext cx="8229600" cy="1600200"/>
          </a:xfrm>
          <a:prstGeom prst="rect">
            <a:avLst/>
          </a:prstGeom>
        </p:spPr>
        <p:txBody>
          <a:bodyPr vert="horz" lIns="91440" tIns="45720" rIns="91440" bIns="45720" rtlCol="0" anchor="b">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smtClean="0"/>
          </a:p>
        </p:txBody>
      </p:sp>
      <p:sp>
        <p:nvSpPr>
          <p:cNvPr id="4" name="Date Placeholder 3"/>
          <p:cNvSpPr>
            <a:spLocks noGrp="1"/>
          </p:cNvSpPr>
          <p:nvPr>
            <p:ph type="dt" sz="half" idx="2"/>
          </p:nvPr>
        </p:nvSpPr>
        <p:spPr>
          <a:xfrm>
            <a:off x="6363347" y="6356350"/>
            <a:ext cx="2085975" cy="365125"/>
          </a:xfrm>
          <a:prstGeom prst="rect">
            <a:avLst/>
          </a:prstGeom>
        </p:spPr>
        <p:txBody>
          <a:bodyPr vert="horz" lIns="91440" tIns="45720" rIns="45720" bIns="45720" rtlCol="0" anchor="ctr"/>
          <a:lstStyle>
            <a:lvl1pPr algn="r">
              <a:defRPr sz="1200">
                <a:solidFill>
                  <a:schemeClr val="tx1">
                    <a:lumMod val="65000"/>
                    <a:lumOff val="35000"/>
                  </a:schemeClr>
                </a:solidFill>
                <a:latin typeface="Century Gothic" pitchFamily="34" charset="0"/>
              </a:defRPr>
            </a:lvl1pPr>
          </a:lstStyle>
          <a:p>
            <a:fld id="{59EC1DCD-6863-4AED-935D-6547341F854F}" type="datetimeFigureOut">
              <a:rPr lang="en-GB" smtClean="0"/>
              <a:t>24/09/2014</a:t>
            </a:fld>
            <a:endParaRPr lang="en-GB"/>
          </a:p>
        </p:txBody>
      </p:sp>
      <p:sp>
        <p:nvSpPr>
          <p:cNvPr id="5" name="Footer Placeholder 4"/>
          <p:cNvSpPr>
            <a:spLocks noGrp="1"/>
          </p:cNvSpPr>
          <p:nvPr>
            <p:ph type="ftr" sz="quarter" idx="3"/>
          </p:nvPr>
        </p:nvSpPr>
        <p:spPr>
          <a:xfrm>
            <a:off x="659165" y="6356350"/>
            <a:ext cx="2847975" cy="365125"/>
          </a:xfrm>
          <a:prstGeom prst="rect">
            <a:avLst/>
          </a:prstGeom>
        </p:spPr>
        <p:txBody>
          <a:bodyPr vert="horz" lIns="45720" tIns="45720" rIns="91440" bIns="45720" rtlCol="0" anchor="ctr"/>
          <a:lstStyle>
            <a:lvl1pPr algn="l">
              <a:defRPr sz="1200">
                <a:solidFill>
                  <a:schemeClr val="tx1">
                    <a:lumMod val="65000"/>
                    <a:lumOff val="35000"/>
                  </a:schemeClr>
                </a:solidFill>
                <a:latin typeface="Century Gothic" pitchFamily="34" charset="0"/>
              </a:defRPr>
            </a:lvl1pPr>
          </a:lstStyle>
          <a:p>
            <a:endParaRPr lang="en-GB"/>
          </a:p>
        </p:txBody>
      </p:sp>
      <p:sp>
        <p:nvSpPr>
          <p:cNvPr id="6" name="Slide Number Placeholder 5"/>
          <p:cNvSpPr>
            <a:spLocks noGrp="1"/>
          </p:cNvSpPr>
          <p:nvPr>
            <p:ph type="sldNum" sz="quarter" idx="4"/>
          </p:nvPr>
        </p:nvSpPr>
        <p:spPr>
          <a:xfrm>
            <a:off x="8543278" y="6356350"/>
            <a:ext cx="561975" cy="365125"/>
          </a:xfrm>
          <a:prstGeom prst="rect">
            <a:avLst/>
          </a:prstGeom>
        </p:spPr>
        <p:txBody>
          <a:bodyPr vert="horz" lIns="27432" tIns="45720" rIns="45720" bIns="45720" rtlCol="0" anchor="ctr"/>
          <a:lstStyle>
            <a:lvl1pPr algn="l">
              <a:defRPr sz="1200">
                <a:solidFill>
                  <a:schemeClr val="tx1">
                    <a:lumMod val="65000"/>
                    <a:lumOff val="35000"/>
                  </a:schemeClr>
                </a:solidFill>
                <a:latin typeface="Century Gothic" pitchFamily="34" charset="0"/>
              </a:defRPr>
            </a:lvl1pPr>
          </a:lstStyle>
          <a:p>
            <a:fld id="{7F1CCE86-D55F-44E8-8EA8-7D40F0194C5B}" type="slidenum">
              <a:rPr lang="en-GB" smtClean="0"/>
              <a:t>‹#›</a:t>
            </a:fld>
            <a:endParaRPr lang="en-GB"/>
          </a:p>
        </p:txBody>
      </p:sp>
      <p:sp>
        <p:nvSpPr>
          <p:cNvPr id="7" name="Oval 6"/>
          <p:cNvSpPr/>
          <p:nvPr/>
        </p:nvSpPr>
        <p:spPr>
          <a:xfrm>
            <a:off x="8457760"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Oval 7"/>
          <p:cNvSpPr/>
          <p:nvPr/>
        </p:nvSpPr>
        <p:spPr>
          <a:xfrm>
            <a:off x="569119"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2.w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6.xml"/><Relationship Id="rId1" Type="http://schemas.openxmlformats.org/officeDocument/2006/relationships/vmlDrawing" Target="../drawings/vmlDrawing2.vml"/><Relationship Id="rId5" Type="http://schemas.openxmlformats.org/officeDocument/2006/relationships/image" Target="../media/image3.wmf"/><Relationship Id="rId4" Type="http://schemas.openxmlformats.org/officeDocument/2006/relationships/oleObject" Target="../embeddings/oleObject2.bin"/></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5.wmf"/><Relationship Id="rId2" Type="http://schemas.openxmlformats.org/officeDocument/2006/relationships/slideLayout" Target="../slideLayouts/slideLayout6.xml"/><Relationship Id="rId1" Type="http://schemas.openxmlformats.org/officeDocument/2006/relationships/vmlDrawing" Target="../drawings/vmlDrawing3.vml"/><Relationship Id="rId6" Type="http://schemas.openxmlformats.org/officeDocument/2006/relationships/oleObject" Target="../embeddings/oleObject4.bin"/><Relationship Id="rId5" Type="http://schemas.openxmlformats.org/officeDocument/2006/relationships/image" Target="../media/image4.wmf"/><Relationship Id="rId4" Type="http://schemas.openxmlformats.org/officeDocument/2006/relationships/oleObject" Target="../embeddings/oleObject3.bin"/></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6.xml"/><Relationship Id="rId1" Type="http://schemas.openxmlformats.org/officeDocument/2006/relationships/vmlDrawing" Target="../drawings/vmlDrawing4.vml"/><Relationship Id="rId6" Type="http://schemas.openxmlformats.org/officeDocument/2006/relationships/image" Target="../media/image7.emf"/><Relationship Id="rId5" Type="http://schemas.openxmlformats.org/officeDocument/2006/relationships/image" Target="../media/image8.png"/><Relationship Id="rId4" Type="http://schemas.openxmlformats.org/officeDocument/2006/relationships/image" Target="../media/image6.wmf"/></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6.xml"/><Relationship Id="rId1" Type="http://schemas.openxmlformats.org/officeDocument/2006/relationships/vmlDrawing" Target="../drawings/vmlDrawing5.vml"/><Relationship Id="rId5" Type="http://schemas.openxmlformats.org/officeDocument/2006/relationships/image" Target="../media/image8.wmf"/><Relationship Id="rId4" Type="http://schemas.openxmlformats.org/officeDocument/2006/relationships/oleObject" Target="../embeddings/oleObject6.bin"/></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2.xml"/><Relationship Id="rId1" Type="http://schemas.openxmlformats.org/officeDocument/2006/relationships/vmlDrawing" Target="../drawings/vmlDrawing6.vml"/><Relationship Id="rId4" Type="http://schemas.openxmlformats.org/officeDocument/2006/relationships/image" Target="../media/image11.wmf"/></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7.xml"/><Relationship Id="rId1" Type="http://schemas.openxmlformats.org/officeDocument/2006/relationships/vmlDrawing" Target="../drawings/vmlDrawing7.vml"/><Relationship Id="rId4" Type="http://schemas.openxmlformats.org/officeDocument/2006/relationships/image" Target="../media/image12.wmf"/></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Layout" Target="../slideLayouts/slideLayout7.xml"/><Relationship Id="rId1" Type="http://schemas.openxmlformats.org/officeDocument/2006/relationships/vmlDrawing" Target="../drawings/vmlDrawing8.vml"/><Relationship Id="rId6" Type="http://schemas.openxmlformats.org/officeDocument/2006/relationships/image" Target="../media/image13.wmf"/><Relationship Id="rId5" Type="http://schemas.openxmlformats.org/officeDocument/2006/relationships/oleObject" Target="../embeddings/oleObject9.bin"/><Relationship Id="rId4" Type="http://schemas.openxmlformats.org/officeDocument/2006/relationships/image" Target="../media/image140.png"/></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7.xml"/><Relationship Id="rId1" Type="http://schemas.openxmlformats.org/officeDocument/2006/relationships/vmlDrawing" Target="../drawings/vmlDrawing9.vml"/><Relationship Id="rId4" Type="http://schemas.openxmlformats.org/officeDocument/2006/relationships/image" Target="../media/image15.wmf"/></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2.xml"/><Relationship Id="rId1" Type="http://schemas.openxmlformats.org/officeDocument/2006/relationships/vmlDrawing" Target="../drawings/vmlDrawing10.vml"/><Relationship Id="rId4" Type="http://schemas.openxmlformats.org/officeDocument/2006/relationships/image" Target="../media/image16.wmf"/></Relationships>
</file>

<file path=ppt/slides/_rels/slide17.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21.wmf"/><Relationship Id="rId2" Type="http://schemas.openxmlformats.org/officeDocument/2006/relationships/slideLayout" Target="../slideLayouts/slideLayout7.xml"/><Relationship Id="rId1" Type="http://schemas.openxmlformats.org/officeDocument/2006/relationships/vmlDrawing" Target="../drawings/vmlDrawing11.vml"/><Relationship Id="rId6" Type="http://schemas.openxmlformats.org/officeDocument/2006/relationships/oleObject" Target="../embeddings/oleObject13.bin"/><Relationship Id="rId5" Type="http://schemas.openxmlformats.org/officeDocument/2006/relationships/image" Target="../media/image20.wmf"/><Relationship Id="rId4" Type="http://schemas.openxmlformats.org/officeDocument/2006/relationships/oleObject" Target="../embeddings/oleObject12.bin"/></Relationships>
</file>

<file path=ppt/slides/_rels/slide21.xml.rels><?xml version="1.0" encoding="UTF-8" standalone="yes"?>
<Relationships xmlns="http://schemas.openxmlformats.org/package/2006/relationships"><Relationship Id="rId3" Type="http://schemas.openxmlformats.org/officeDocument/2006/relationships/image" Target="../media/image230.png"/><Relationship Id="rId7" Type="http://schemas.openxmlformats.org/officeDocument/2006/relationships/image" Target="../media/image23.wmf"/><Relationship Id="rId2" Type="http://schemas.openxmlformats.org/officeDocument/2006/relationships/slideLayout" Target="../slideLayouts/slideLayout7.xml"/><Relationship Id="rId1" Type="http://schemas.openxmlformats.org/officeDocument/2006/relationships/vmlDrawing" Target="../drawings/vmlDrawing12.vml"/><Relationship Id="rId6" Type="http://schemas.openxmlformats.org/officeDocument/2006/relationships/oleObject" Target="../embeddings/oleObject15.bin"/><Relationship Id="rId5" Type="http://schemas.openxmlformats.org/officeDocument/2006/relationships/image" Target="../media/image22.wmf"/><Relationship Id="rId4" Type="http://schemas.openxmlformats.org/officeDocument/2006/relationships/oleObject" Target="../embeddings/oleObject14.bin"/></Relationships>
</file>

<file path=ppt/slides/_rels/slide22.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image" Target="../media/image250.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26.wmf"/><Relationship Id="rId2" Type="http://schemas.openxmlformats.org/officeDocument/2006/relationships/slideLayout" Target="../slideLayouts/slideLayout7.xml"/><Relationship Id="rId1" Type="http://schemas.openxmlformats.org/officeDocument/2006/relationships/vmlDrawing" Target="../drawings/vmlDrawing13.vml"/><Relationship Id="rId6" Type="http://schemas.openxmlformats.org/officeDocument/2006/relationships/oleObject" Target="../embeddings/oleObject17.bin"/><Relationship Id="rId5" Type="http://schemas.openxmlformats.org/officeDocument/2006/relationships/image" Target="../media/image25.wmf"/><Relationship Id="rId4" Type="http://schemas.openxmlformats.org/officeDocument/2006/relationships/oleObject" Target="../embeddings/oleObject16.bin"/></Relationships>
</file>

<file path=ppt/slides/_rels/slide2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slideLayout" Target="../slideLayouts/slideLayout7.xml"/><Relationship Id="rId1" Type="http://schemas.openxmlformats.org/officeDocument/2006/relationships/vmlDrawing" Target="../drawings/vmlDrawing14.vml"/><Relationship Id="rId5" Type="http://schemas.openxmlformats.org/officeDocument/2006/relationships/image" Target="../media/image27.wmf"/><Relationship Id="rId4" Type="http://schemas.openxmlformats.org/officeDocument/2006/relationships/oleObject" Target="../embeddings/oleObject18.bin"/></Relationships>
</file>

<file path=ppt/slides/_rels/slide2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slideLayout" Target="../slideLayouts/slideLayout7.xml"/><Relationship Id="rId1" Type="http://schemas.openxmlformats.org/officeDocument/2006/relationships/vmlDrawing" Target="../drawings/vmlDrawing15.vml"/><Relationship Id="rId5" Type="http://schemas.openxmlformats.org/officeDocument/2006/relationships/image" Target="../media/image28.wmf"/><Relationship Id="rId4" Type="http://schemas.openxmlformats.org/officeDocument/2006/relationships/oleObject" Target="../embeddings/oleObject19.bin"/></Relationships>
</file>

<file path=ppt/slides/_rels/slide26.xml.rels><?xml version="1.0" encoding="UTF-8" standalone="yes"?>
<Relationships xmlns="http://schemas.openxmlformats.org/package/2006/relationships"><Relationship Id="rId8" Type="http://schemas.openxmlformats.org/officeDocument/2006/relationships/image" Target="../media/image31.wmf"/><Relationship Id="rId3" Type="http://schemas.openxmlformats.org/officeDocument/2006/relationships/oleObject" Target="../embeddings/oleObject20.bin"/><Relationship Id="rId7" Type="http://schemas.openxmlformats.org/officeDocument/2006/relationships/oleObject" Target="../embeddings/oleObject22.bin"/><Relationship Id="rId2" Type="http://schemas.openxmlformats.org/officeDocument/2006/relationships/slideLayout" Target="../slideLayouts/slideLayout7.xml"/><Relationship Id="rId1" Type="http://schemas.openxmlformats.org/officeDocument/2006/relationships/vmlDrawing" Target="../drawings/vmlDrawing16.vml"/><Relationship Id="rId6" Type="http://schemas.openxmlformats.org/officeDocument/2006/relationships/image" Target="../media/image30.wmf"/><Relationship Id="rId5" Type="http://schemas.openxmlformats.org/officeDocument/2006/relationships/oleObject" Target="../embeddings/oleObject21.bin"/><Relationship Id="rId4" Type="http://schemas.openxmlformats.org/officeDocument/2006/relationships/image" Target="../media/image29.wmf"/></Relationships>
</file>

<file path=ppt/slides/_rels/slide2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23.bin"/><Relationship Id="rId2" Type="http://schemas.openxmlformats.org/officeDocument/2006/relationships/slideLayout" Target="../slideLayouts/slideLayout7.xml"/><Relationship Id="rId1" Type="http://schemas.openxmlformats.org/officeDocument/2006/relationships/vmlDrawing" Target="../drawings/vmlDrawing17.vml"/><Relationship Id="rId4" Type="http://schemas.openxmlformats.org/officeDocument/2006/relationships/image" Target="../media/image32.wmf"/></Relationships>
</file>

<file path=ppt/slides/_rels/slide29.xml.rels><?xml version="1.0" encoding="UTF-8" standalone="yes"?>
<Relationships xmlns="http://schemas.openxmlformats.org/package/2006/relationships"><Relationship Id="rId2" Type="http://schemas.openxmlformats.org/officeDocument/2006/relationships/image" Target="../media/image33.emf"/><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oleObject" Target="../embeddings/oleObject24.bin"/><Relationship Id="rId2" Type="http://schemas.openxmlformats.org/officeDocument/2006/relationships/slideLayout" Target="../slideLayouts/slideLayout7.xml"/><Relationship Id="rId1" Type="http://schemas.openxmlformats.org/officeDocument/2006/relationships/vmlDrawing" Target="../drawings/vmlDrawing18.vml"/><Relationship Id="rId4" Type="http://schemas.openxmlformats.org/officeDocument/2006/relationships/image" Target="../media/image34.wmf"/></Relationships>
</file>

<file path=ppt/slides/_rels/slide3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slideLayout" Target="../slideLayouts/slideLayout7.xml"/><Relationship Id="rId1" Type="http://schemas.openxmlformats.org/officeDocument/2006/relationships/vmlDrawing" Target="../drawings/vmlDrawing19.vml"/><Relationship Id="rId5" Type="http://schemas.openxmlformats.org/officeDocument/2006/relationships/image" Target="../media/image35.wmf"/><Relationship Id="rId4" Type="http://schemas.openxmlformats.org/officeDocument/2006/relationships/oleObject" Target="../embeddings/oleObject25.bin"/></Relationships>
</file>

<file path=ppt/slides/_rels/slide33.xml.rels><?xml version="1.0" encoding="UTF-8" standalone="yes"?>
<Relationships xmlns="http://schemas.openxmlformats.org/package/2006/relationships"><Relationship Id="rId8" Type="http://schemas.openxmlformats.org/officeDocument/2006/relationships/oleObject" Target="../embeddings/oleObject28.bin"/><Relationship Id="rId3" Type="http://schemas.openxmlformats.org/officeDocument/2006/relationships/image" Target="../media/image40.png"/><Relationship Id="rId7" Type="http://schemas.openxmlformats.org/officeDocument/2006/relationships/image" Target="../media/image37.wmf"/><Relationship Id="rId2" Type="http://schemas.openxmlformats.org/officeDocument/2006/relationships/slideLayout" Target="../slideLayouts/slideLayout7.xml"/><Relationship Id="rId1" Type="http://schemas.openxmlformats.org/officeDocument/2006/relationships/vmlDrawing" Target="../drawings/vmlDrawing20.vml"/><Relationship Id="rId6" Type="http://schemas.openxmlformats.org/officeDocument/2006/relationships/oleObject" Target="../embeddings/oleObject27.bin"/><Relationship Id="rId5" Type="http://schemas.openxmlformats.org/officeDocument/2006/relationships/image" Target="../media/image36.wmf"/><Relationship Id="rId4" Type="http://schemas.openxmlformats.org/officeDocument/2006/relationships/oleObject" Target="../embeddings/oleObject26.bin"/><Relationship Id="rId9" Type="http://schemas.openxmlformats.org/officeDocument/2006/relationships/image" Target="../media/image38.wmf"/></Relationships>
</file>

<file path=ppt/slides/_rels/slide34.xml.rels><?xml version="1.0" encoding="UTF-8" standalone="yes"?>
<Relationships xmlns="http://schemas.openxmlformats.org/package/2006/relationships"><Relationship Id="rId3" Type="http://schemas.openxmlformats.org/officeDocument/2006/relationships/oleObject" Target="../embeddings/oleObject29.bin"/><Relationship Id="rId2" Type="http://schemas.openxmlformats.org/officeDocument/2006/relationships/slideLayout" Target="../slideLayouts/slideLayout7.xml"/><Relationship Id="rId1" Type="http://schemas.openxmlformats.org/officeDocument/2006/relationships/vmlDrawing" Target="../drawings/vmlDrawing21.vml"/><Relationship Id="rId4" Type="http://schemas.openxmlformats.org/officeDocument/2006/relationships/image" Target="../media/image39.wmf"/></Relationships>
</file>

<file path=ppt/slides/_rels/slide35.xml.rels><?xml version="1.0" encoding="UTF-8" standalone="yes"?>
<Relationships xmlns="http://schemas.openxmlformats.org/package/2006/relationships"><Relationship Id="rId2" Type="http://schemas.openxmlformats.org/officeDocument/2006/relationships/image" Target="../media/image40.emf"/><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oleObject" Target="../embeddings/oleObject30.bin"/><Relationship Id="rId2" Type="http://schemas.openxmlformats.org/officeDocument/2006/relationships/slideLayout" Target="../slideLayouts/slideLayout7.xml"/><Relationship Id="rId1" Type="http://schemas.openxmlformats.org/officeDocument/2006/relationships/vmlDrawing" Target="../drawings/vmlDrawing22.vml"/><Relationship Id="rId4" Type="http://schemas.openxmlformats.org/officeDocument/2006/relationships/image" Target="../media/image41.wmf"/></Relationships>
</file>

<file path=ppt/slides/_rels/slide3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slideLayout" Target="../slideLayouts/slideLayout7.xml"/><Relationship Id="rId1" Type="http://schemas.openxmlformats.org/officeDocument/2006/relationships/vmlDrawing" Target="../drawings/vmlDrawing23.vml"/><Relationship Id="rId5" Type="http://schemas.openxmlformats.org/officeDocument/2006/relationships/image" Target="../media/image42.wmf"/><Relationship Id="rId4" Type="http://schemas.openxmlformats.org/officeDocument/2006/relationships/oleObject" Target="../embeddings/oleObject31.bin"/></Relationships>
</file>

<file path=ppt/slides/_rels/slide38.xml.rels><?xml version="1.0" encoding="UTF-8" standalone="yes"?>
<Relationships xmlns="http://schemas.openxmlformats.org/package/2006/relationships"><Relationship Id="rId3" Type="http://schemas.openxmlformats.org/officeDocument/2006/relationships/oleObject" Target="../embeddings/oleObject32.bin"/><Relationship Id="rId2" Type="http://schemas.openxmlformats.org/officeDocument/2006/relationships/slideLayout" Target="../slideLayouts/slideLayout7.xml"/><Relationship Id="rId1" Type="http://schemas.openxmlformats.org/officeDocument/2006/relationships/vmlDrawing" Target="../drawings/vmlDrawing24.vml"/><Relationship Id="rId4" Type="http://schemas.openxmlformats.org/officeDocument/2006/relationships/image" Target="../media/image43.wmf"/></Relationships>
</file>

<file path=ppt/slides/_rels/slide39.xml.rels><?xml version="1.0" encoding="UTF-8" standalone="yes"?>
<Relationships xmlns="http://schemas.openxmlformats.org/package/2006/relationships"><Relationship Id="rId2" Type="http://schemas.openxmlformats.org/officeDocument/2006/relationships/image" Target="../media/image44.emf"/><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1257673"/>
            <a:ext cx="7772400" cy="1667271"/>
          </a:xfrm>
        </p:spPr>
        <p:txBody>
          <a:bodyPr>
            <a:normAutofit/>
          </a:bodyPr>
          <a:lstStyle/>
          <a:p>
            <a:r>
              <a:rPr lang="ru-RU" sz="3600" b="1" dirty="0" smtClean="0">
                <a:solidFill>
                  <a:srgbClr val="0070C0"/>
                </a:solidFill>
                <a:effectLst/>
              </a:rPr>
              <a:t>Авторезонанс в цепочке осцилляторов</a:t>
            </a:r>
            <a:endParaRPr lang="en-GB" sz="3600" dirty="0">
              <a:solidFill>
                <a:srgbClr val="0070C0"/>
              </a:solidFill>
            </a:endParaRPr>
          </a:p>
        </p:txBody>
      </p:sp>
      <p:sp>
        <p:nvSpPr>
          <p:cNvPr id="3" name="Подзаголовок 2"/>
          <p:cNvSpPr>
            <a:spLocks noGrp="1"/>
          </p:cNvSpPr>
          <p:nvPr>
            <p:ph type="subTitle" idx="1"/>
          </p:nvPr>
        </p:nvSpPr>
        <p:spPr>
          <a:xfrm>
            <a:off x="1371600" y="3429000"/>
            <a:ext cx="6400800" cy="720080"/>
          </a:xfrm>
        </p:spPr>
        <p:txBody>
          <a:bodyPr>
            <a:normAutofit/>
          </a:bodyPr>
          <a:lstStyle/>
          <a:p>
            <a:r>
              <a:rPr lang="ru-RU" sz="2400" b="1" dirty="0" smtClean="0">
                <a:solidFill>
                  <a:srgbClr val="0070C0"/>
                </a:solidFill>
                <a:latin typeface="+mn-lt"/>
              </a:rPr>
              <a:t>А.С. Ковалева (ИКИ РАН)</a:t>
            </a:r>
            <a:endParaRPr lang="en-GB" sz="2400" b="1" dirty="0">
              <a:solidFill>
                <a:srgbClr val="0070C0"/>
              </a:solidFill>
              <a:latin typeface="+mn-lt"/>
            </a:endParaRPr>
          </a:p>
        </p:txBody>
      </p:sp>
    </p:spTree>
    <p:extLst>
      <p:ext uri="{BB962C8B-B14F-4D97-AF65-F5344CB8AC3E}">
        <p14:creationId xmlns:p14="http://schemas.microsoft.com/office/powerpoint/2010/main" val="327944686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61256"/>
            <a:ext cx="8229600" cy="619472"/>
          </a:xfrm>
        </p:spPr>
        <p:txBody>
          <a:bodyPr/>
          <a:lstStyle/>
          <a:p>
            <a:r>
              <a:rPr lang="en-US" sz="2400" b="1" dirty="0" smtClean="0">
                <a:solidFill>
                  <a:srgbClr val="2F5897"/>
                </a:solidFill>
              </a:rPr>
              <a:t>INTRODUCTION</a:t>
            </a:r>
            <a:endParaRPr lang="en-GB" dirty="0"/>
          </a:p>
        </p:txBody>
      </p:sp>
      <p:sp>
        <p:nvSpPr>
          <p:cNvPr id="3" name="Объект 2"/>
          <p:cNvSpPr>
            <a:spLocks noGrp="1"/>
          </p:cNvSpPr>
          <p:nvPr>
            <p:ph idx="1"/>
          </p:nvPr>
        </p:nvSpPr>
        <p:spPr>
          <a:xfrm>
            <a:off x="457200" y="1052736"/>
            <a:ext cx="8229600" cy="5472608"/>
          </a:xfrm>
        </p:spPr>
        <p:txBody>
          <a:bodyPr>
            <a:noAutofit/>
          </a:bodyPr>
          <a:lstStyle/>
          <a:p>
            <a:pPr marL="0" indent="0" algn="just" defTabSz="288000">
              <a:lnSpc>
                <a:spcPct val="120000"/>
              </a:lnSpc>
              <a:buNone/>
            </a:pPr>
            <a:r>
              <a:rPr lang="en-GB" sz="1800" dirty="0" smtClean="0">
                <a:solidFill>
                  <a:schemeClr val="tx1"/>
                </a:solidFill>
                <a:latin typeface="+mn-lt"/>
                <a:cs typeface="Calibri" panose="020F0502020204030204" pitchFamily="34" charset="0"/>
              </a:rPr>
              <a:t>Autoresonance (AR) </a:t>
            </a:r>
            <a:r>
              <a:rPr lang="en-GB" sz="1800" dirty="0">
                <a:solidFill>
                  <a:schemeClr val="tx1"/>
                </a:solidFill>
                <a:latin typeface="+mn-lt"/>
                <a:cs typeface="Calibri" panose="020F0502020204030204" pitchFamily="34" charset="0"/>
              </a:rPr>
              <a:t>is the </a:t>
            </a:r>
            <a:r>
              <a:rPr lang="en-GB" sz="1800" dirty="0" smtClean="0">
                <a:solidFill>
                  <a:schemeClr val="tx1"/>
                </a:solidFill>
                <a:latin typeface="+mn-lt"/>
                <a:cs typeface="Calibri" panose="020F0502020204030204" pitchFamily="34" charset="0"/>
              </a:rPr>
              <a:t>tendency of </a:t>
            </a:r>
            <a:r>
              <a:rPr lang="en-GB" sz="1800" dirty="0">
                <a:solidFill>
                  <a:schemeClr val="tx1"/>
                </a:solidFill>
                <a:latin typeface="+mn-lt"/>
                <a:cs typeface="Calibri" panose="020F0502020204030204" pitchFamily="34" charset="0"/>
              </a:rPr>
              <a:t>a weakly driven nonlinear </a:t>
            </a:r>
            <a:r>
              <a:rPr lang="en-GB" sz="1800" dirty="0" smtClean="0">
                <a:solidFill>
                  <a:schemeClr val="tx1"/>
                </a:solidFill>
                <a:latin typeface="+mn-lt"/>
                <a:cs typeface="Calibri" panose="020F0502020204030204" pitchFamily="34" charset="0"/>
              </a:rPr>
              <a:t>system to </a:t>
            </a:r>
            <a:r>
              <a:rPr lang="en-GB" sz="1800" dirty="0">
                <a:solidFill>
                  <a:schemeClr val="tx1"/>
                </a:solidFill>
                <a:latin typeface="+mn-lt"/>
                <a:cs typeface="Calibri" panose="020F0502020204030204" pitchFamily="34" charset="0"/>
              </a:rPr>
              <a:t>stay in resonance with its drive </a:t>
            </a:r>
            <a:r>
              <a:rPr lang="en-GB" sz="1800" dirty="0" smtClean="0">
                <a:solidFill>
                  <a:schemeClr val="tx1"/>
                </a:solidFill>
                <a:latin typeface="+mn-lt"/>
                <a:cs typeface="Calibri" panose="020F0502020204030204" pitchFamily="34" charset="0"/>
              </a:rPr>
              <a:t>when the forcing and/or system frequencies slowly vary </a:t>
            </a:r>
            <a:r>
              <a:rPr lang="en-GB" sz="1800" dirty="0">
                <a:solidFill>
                  <a:schemeClr val="tx1"/>
                </a:solidFill>
                <a:latin typeface="+mn-lt"/>
                <a:cs typeface="Calibri" panose="020F0502020204030204" pitchFamily="34" charset="0"/>
              </a:rPr>
              <a:t>in </a:t>
            </a:r>
            <a:r>
              <a:rPr lang="en-GB" sz="1800" dirty="0" smtClean="0">
                <a:solidFill>
                  <a:schemeClr val="tx1"/>
                </a:solidFill>
                <a:latin typeface="+mn-lt"/>
                <a:cs typeface="Calibri" panose="020F0502020204030204" pitchFamily="34" charset="0"/>
              </a:rPr>
              <a:t>time.</a:t>
            </a:r>
          </a:p>
          <a:p>
            <a:pPr marL="0" indent="0" algn="just" defTabSz="288000">
              <a:lnSpc>
                <a:spcPct val="120000"/>
              </a:lnSpc>
              <a:buNone/>
            </a:pPr>
            <a:r>
              <a:rPr lang="en-GB" sz="1800" dirty="0">
                <a:solidFill>
                  <a:schemeClr val="tx1"/>
                </a:solidFill>
                <a:latin typeface="+mn-lt"/>
                <a:cs typeface="Calibri" panose="020F0502020204030204" pitchFamily="34" charset="0"/>
              </a:rPr>
              <a:t>Example: the Duffing </a:t>
            </a:r>
            <a:r>
              <a:rPr lang="en-GB" sz="1800" dirty="0" smtClean="0">
                <a:solidFill>
                  <a:schemeClr val="tx1"/>
                </a:solidFill>
                <a:latin typeface="+mn-lt"/>
                <a:cs typeface="Calibri" panose="020F0502020204030204" pitchFamily="34" charset="0"/>
              </a:rPr>
              <a:t>equation</a:t>
            </a:r>
          </a:p>
          <a:p>
            <a:pPr marL="0" indent="0" algn="just" defTabSz="288000">
              <a:lnSpc>
                <a:spcPct val="120000"/>
              </a:lnSpc>
              <a:buNone/>
            </a:pPr>
            <a:r>
              <a:rPr lang="en-GB" sz="1800" dirty="0" smtClean="0">
                <a:solidFill>
                  <a:schemeClr val="tx1"/>
                </a:solidFill>
                <a:latin typeface="+mn-lt"/>
                <a:cs typeface="Calibri" panose="020F0502020204030204" pitchFamily="34" charset="0"/>
              </a:rPr>
              <a:t> </a:t>
            </a:r>
          </a:p>
          <a:p>
            <a:pPr marL="0" indent="0" algn="just" defTabSz="288000">
              <a:lnSpc>
                <a:spcPct val="120000"/>
              </a:lnSpc>
              <a:buNone/>
            </a:pPr>
            <a:endParaRPr lang="en-GB" sz="1800" dirty="0" smtClean="0">
              <a:solidFill>
                <a:schemeClr val="tx1"/>
              </a:solidFill>
              <a:latin typeface="+mn-lt"/>
              <a:cs typeface="Calibri" panose="020F0502020204030204" pitchFamily="34" charset="0"/>
            </a:endParaRPr>
          </a:p>
          <a:p>
            <a:pPr marL="0" indent="0" algn="just" defTabSz="288000">
              <a:lnSpc>
                <a:spcPct val="120000"/>
              </a:lnSpc>
              <a:buNone/>
            </a:pPr>
            <a:endParaRPr lang="en-GB" sz="1800" dirty="0" smtClean="0">
              <a:solidFill>
                <a:schemeClr val="tx1"/>
              </a:solidFill>
              <a:latin typeface="+mn-lt"/>
              <a:cs typeface="Calibri" panose="020F0502020204030204" pitchFamily="34" charset="0"/>
            </a:endParaRPr>
          </a:p>
          <a:p>
            <a:pPr marL="0" indent="0" algn="just" defTabSz="288000">
              <a:lnSpc>
                <a:spcPct val="120000"/>
              </a:lnSpc>
              <a:buNone/>
            </a:pPr>
            <a:endParaRPr lang="en-GB" sz="1800" dirty="0">
              <a:solidFill>
                <a:schemeClr val="tx1"/>
              </a:solidFill>
              <a:latin typeface="+mn-lt"/>
              <a:cs typeface="Calibri" panose="020F0502020204030204" pitchFamily="34" charset="0"/>
            </a:endParaRPr>
          </a:p>
          <a:p>
            <a:pPr marL="0" indent="0" algn="just" defTabSz="288000">
              <a:lnSpc>
                <a:spcPct val="120000"/>
              </a:lnSpc>
              <a:buNone/>
            </a:pPr>
            <a:endParaRPr lang="en-GB" sz="1800" dirty="0" smtClean="0">
              <a:solidFill>
                <a:schemeClr val="tx1"/>
              </a:solidFill>
              <a:latin typeface="+mn-lt"/>
              <a:cs typeface="Calibri" panose="020F0502020204030204" pitchFamily="34" charset="0"/>
            </a:endParaRPr>
          </a:p>
          <a:p>
            <a:pPr marL="0" indent="0" algn="just" defTabSz="288000">
              <a:lnSpc>
                <a:spcPct val="120000"/>
              </a:lnSpc>
              <a:buNone/>
            </a:pPr>
            <a:endParaRPr lang="en-GB" sz="1800" dirty="0">
              <a:solidFill>
                <a:schemeClr val="tx1"/>
              </a:solidFill>
              <a:latin typeface="+mn-lt"/>
              <a:cs typeface="Calibri" panose="020F0502020204030204" pitchFamily="34" charset="0"/>
            </a:endParaRPr>
          </a:p>
          <a:p>
            <a:pPr marL="0" indent="0" algn="just" defTabSz="288000">
              <a:lnSpc>
                <a:spcPct val="120000"/>
              </a:lnSpc>
              <a:buNone/>
            </a:pPr>
            <a:endParaRPr lang="en-GB" sz="1800" dirty="0">
              <a:solidFill>
                <a:schemeClr val="tx1"/>
              </a:solidFill>
              <a:latin typeface="+mn-lt"/>
              <a:cs typeface="Calibri" panose="020F0502020204030204" pitchFamily="34" charset="0"/>
            </a:endParaRPr>
          </a:p>
          <a:p>
            <a:pPr marL="0" indent="0" algn="just" defTabSz="288000">
              <a:lnSpc>
                <a:spcPct val="120000"/>
              </a:lnSpc>
              <a:buNone/>
            </a:pPr>
            <a:endParaRPr lang="en-GB" sz="1800" dirty="0">
              <a:solidFill>
                <a:schemeClr val="tx1"/>
              </a:solidFill>
              <a:latin typeface="+mn-lt"/>
              <a:cs typeface="Calibri" panose="020F0502020204030204" pitchFamily="34" charset="0"/>
            </a:endParaRPr>
          </a:p>
          <a:p>
            <a:pPr marL="0" indent="0" algn="just" defTabSz="288000">
              <a:lnSpc>
                <a:spcPct val="120000"/>
              </a:lnSpc>
              <a:buNone/>
            </a:pPr>
            <a:endParaRPr lang="en-GB" sz="1800" dirty="0">
              <a:solidFill>
                <a:schemeClr val="tx1"/>
              </a:solidFill>
              <a:latin typeface="+mn-lt"/>
              <a:cs typeface="Calibri" panose="020F0502020204030204" pitchFamily="34" charset="0"/>
            </a:endParaRPr>
          </a:p>
          <a:p>
            <a:pPr marL="0" indent="0" algn="just" defTabSz="288000">
              <a:lnSpc>
                <a:spcPct val="120000"/>
              </a:lnSpc>
              <a:buNone/>
            </a:pPr>
            <a:endParaRPr lang="en-GB" sz="1800" dirty="0" smtClean="0">
              <a:solidFill>
                <a:schemeClr val="tx1"/>
              </a:solidFill>
              <a:latin typeface="+mn-lt"/>
              <a:cs typeface="Calibri" panose="020F0502020204030204" pitchFamily="34" charset="0"/>
            </a:endParaRPr>
          </a:p>
          <a:p>
            <a:pPr marL="0" indent="0" algn="just" defTabSz="288000">
              <a:lnSpc>
                <a:spcPct val="120000"/>
              </a:lnSpc>
              <a:buNone/>
            </a:pPr>
            <a:endParaRPr lang="en-GB" sz="1800" dirty="0" smtClean="0">
              <a:solidFill>
                <a:schemeClr val="tx1"/>
              </a:solidFill>
              <a:latin typeface="+mn-lt"/>
              <a:cs typeface="Calibri" panose="020F0502020204030204" pitchFamily="34" charset="0"/>
            </a:endParaRPr>
          </a:p>
          <a:p>
            <a:pPr marL="0" indent="0" algn="just" defTabSz="288000">
              <a:lnSpc>
                <a:spcPct val="120000"/>
              </a:lnSpc>
              <a:buNone/>
            </a:pPr>
            <a:r>
              <a:rPr lang="en-GB" sz="1800" dirty="0">
                <a:solidFill>
                  <a:schemeClr val="tx1"/>
                </a:solidFill>
                <a:latin typeface="+mn-lt"/>
                <a:cs typeface="Calibri" panose="020F0502020204030204" pitchFamily="34" charset="0"/>
              </a:rPr>
              <a:t>	</a:t>
            </a:r>
          </a:p>
        </p:txBody>
      </p:sp>
      <p:sp>
        <p:nvSpPr>
          <p:cNvPr id="5" name="Прямоугольник 4"/>
          <p:cNvSpPr/>
          <p:nvPr/>
        </p:nvSpPr>
        <p:spPr>
          <a:xfrm>
            <a:off x="467544" y="2204864"/>
            <a:ext cx="7488832" cy="369332"/>
          </a:xfrm>
          <a:prstGeom prst="rect">
            <a:avLst/>
          </a:prstGeom>
        </p:spPr>
        <p:txBody>
          <a:bodyPr wrap="square">
            <a:spAutoFit/>
          </a:bodyPr>
          <a:lstStyle/>
          <a:p>
            <a:r>
              <a:rPr lang="en-GB" dirty="0"/>
              <a:t> </a:t>
            </a:r>
          </a:p>
        </p:txBody>
      </p:sp>
      <p:graphicFrame>
        <p:nvGraphicFramePr>
          <p:cNvPr id="6" name="Объект 5"/>
          <p:cNvGraphicFramePr>
            <a:graphicFrameLocks noChangeAspect="1"/>
          </p:cNvGraphicFramePr>
          <p:nvPr>
            <p:extLst>
              <p:ext uri="{D42A27DB-BD31-4B8C-83A1-F6EECF244321}">
                <p14:modId xmlns:p14="http://schemas.microsoft.com/office/powerpoint/2010/main" val="528678040"/>
              </p:ext>
            </p:extLst>
          </p:nvPr>
        </p:nvGraphicFramePr>
        <p:xfrm>
          <a:off x="2857500" y="2659881"/>
          <a:ext cx="3082925" cy="1273175"/>
        </p:xfrm>
        <a:graphic>
          <a:graphicData uri="http://schemas.openxmlformats.org/presentationml/2006/ole">
            <mc:AlternateContent xmlns:mc="http://schemas.openxmlformats.org/markup-compatibility/2006">
              <mc:Choice xmlns:v="urn:schemas-microsoft-com:vml" Requires="v">
                <p:oleObj spid="_x0000_s32957" name="Формула" r:id="rId3" imgW="2006280" imgH="838080" progId="Equation.3">
                  <p:embed/>
                </p:oleObj>
              </mc:Choice>
              <mc:Fallback>
                <p:oleObj name="Формула" r:id="rId3" imgW="2006280" imgH="838080" progId="Equation.3">
                  <p:embed/>
                  <p:pic>
                    <p:nvPicPr>
                      <p:cNvPr id="0" name="Объект 4"/>
                      <p:cNvPicPr>
                        <a:picLocks noChangeAspect="1" noChangeArrowheads="1"/>
                      </p:cNvPicPr>
                      <p:nvPr/>
                    </p:nvPicPr>
                    <p:blipFill>
                      <a:blip r:embed="rId4"/>
                      <a:srcRect/>
                      <a:stretch>
                        <a:fillRect/>
                      </a:stretch>
                    </p:blipFill>
                    <p:spPr bwMode="auto">
                      <a:xfrm>
                        <a:off x="2857500" y="2659881"/>
                        <a:ext cx="3082925" cy="1273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8" name="Прямоугольник 7"/>
          <p:cNvSpPr/>
          <p:nvPr/>
        </p:nvSpPr>
        <p:spPr>
          <a:xfrm>
            <a:off x="611560" y="4018243"/>
            <a:ext cx="8064896" cy="2496068"/>
          </a:xfrm>
          <a:prstGeom prst="rect">
            <a:avLst/>
          </a:prstGeom>
        </p:spPr>
        <p:txBody>
          <a:bodyPr wrap="square">
            <a:spAutoFit/>
          </a:bodyPr>
          <a:lstStyle/>
          <a:p>
            <a:pPr algn="just">
              <a:lnSpc>
                <a:spcPct val="120000"/>
              </a:lnSpc>
            </a:pPr>
            <a:r>
              <a:rPr lang="en-US" dirty="0" smtClean="0">
                <a:sym typeface="Symbol"/>
              </a:rPr>
              <a:t>0 &lt; </a:t>
            </a:r>
            <a:r>
              <a:rPr lang="ru-RU" i="1" dirty="0" smtClean="0">
                <a:sym typeface="Symbol"/>
              </a:rPr>
              <a:t></a:t>
            </a:r>
            <a:r>
              <a:rPr lang="en-US" dirty="0" smtClean="0"/>
              <a:t> &lt;&lt; 1;</a:t>
            </a:r>
            <a:r>
              <a:rPr lang="en-US" i="1" dirty="0" smtClean="0"/>
              <a:t> </a:t>
            </a:r>
            <a:r>
              <a:rPr lang="en-US" i="1" dirty="0" smtClean="0">
                <a:sym typeface="Symbol"/>
              </a:rPr>
              <a:t></a:t>
            </a:r>
            <a:r>
              <a:rPr lang="en-US" dirty="0"/>
              <a:t>(</a:t>
            </a:r>
            <a:r>
              <a:rPr lang="en-US" i="1" dirty="0">
                <a:sym typeface="Symbol"/>
              </a:rPr>
              <a:t></a:t>
            </a:r>
            <a:r>
              <a:rPr lang="en-US" baseline="-25000" dirty="0"/>
              <a:t>1</a:t>
            </a:r>
            <a:r>
              <a:rPr lang="en-US" dirty="0"/>
              <a:t>) </a:t>
            </a:r>
            <a:r>
              <a:rPr lang="en-US" dirty="0">
                <a:sym typeface="Symbol"/>
              </a:rPr>
              <a:t></a:t>
            </a:r>
            <a:r>
              <a:rPr lang="en-US" dirty="0"/>
              <a:t> </a:t>
            </a:r>
            <a:r>
              <a:rPr lang="en-US" i="1" dirty="0"/>
              <a:t>s</a:t>
            </a:r>
            <a:r>
              <a:rPr lang="en-US" dirty="0"/>
              <a:t> </a:t>
            </a:r>
            <a:r>
              <a:rPr lang="ru-RU" dirty="0">
                <a:sym typeface="Symbol"/>
              </a:rPr>
              <a:t></a:t>
            </a:r>
            <a:r>
              <a:rPr lang="ru-RU" dirty="0"/>
              <a:t> </a:t>
            </a:r>
            <a:r>
              <a:rPr lang="en-US" i="1" dirty="0"/>
              <a:t>b</a:t>
            </a:r>
            <a:r>
              <a:rPr lang="en-US" i="1" dirty="0">
                <a:sym typeface="Symbol"/>
              </a:rPr>
              <a:t></a:t>
            </a:r>
            <a:r>
              <a:rPr lang="en-US" baseline="-25000" dirty="0" smtClean="0"/>
              <a:t>1</a:t>
            </a:r>
            <a:r>
              <a:rPr lang="en-US" dirty="0"/>
              <a:t>,</a:t>
            </a:r>
            <a:r>
              <a:rPr lang="en-US" dirty="0" smtClean="0"/>
              <a:t> </a:t>
            </a:r>
            <a:r>
              <a:rPr lang="en-US" i="1" dirty="0" smtClean="0"/>
              <a:t>s </a:t>
            </a:r>
            <a:r>
              <a:rPr lang="en-US" dirty="0"/>
              <a:t>&gt; 0, </a:t>
            </a:r>
            <a:r>
              <a:rPr lang="en-US" i="1" dirty="0"/>
              <a:t>b</a:t>
            </a:r>
            <a:r>
              <a:rPr lang="en-US" dirty="0"/>
              <a:t> &gt; 0, </a:t>
            </a:r>
            <a:r>
              <a:rPr lang="en-US" i="1" dirty="0">
                <a:sym typeface="Symbol"/>
              </a:rPr>
              <a:t></a:t>
            </a:r>
            <a:r>
              <a:rPr lang="en-US" dirty="0"/>
              <a:t> &gt; </a:t>
            </a:r>
            <a:r>
              <a:rPr lang="en-US" dirty="0" smtClean="0"/>
              <a:t>0. The </a:t>
            </a:r>
            <a:r>
              <a:rPr lang="en-US" dirty="0">
                <a:cs typeface="Calibri" panose="020F0502020204030204" pitchFamily="34" charset="0"/>
              </a:rPr>
              <a:t>system</a:t>
            </a:r>
            <a:r>
              <a:rPr lang="en-US" dirty="0" smtClean="0"/>
              <a:t> is </a:t>
            </a:r>
            <a:r>
              <a:rPr lang="en-US" dirty="0"/>
              <a:t>assumed to be initially at </a:t>
            </a:r>
            <a:r>
              <a:rPr lang="en-US" dirty="0" smtClean="0"/>
              <a:t>rest; </a:t>
            </a:r>
            <a:r>
              <a:rPr lang="en-US" i="1" dirty="0" smtClean="0"/>
              <a:t>u</a:t>
            </a:r>
            <a:r>
              <a:rPr lang="en-US" dirty="0" smtClean="0"/>
              <a:t> </a:t>
            </a:r>
            <a:r>
              <a:rPr lang="en-US" dirty="0">
                <a:sym typeface="Symbol"/>
              </a:rPr>
              <a:t></a:t>
            </a:r>
            <a:r>
              <a:rPr lang="en-US" dirty="0"/>
              <a:t> 0, </a:t>
            </a:r>
            <a:r>
              <a:rPr lang="en-US" i="1" dirty="0"/>
              <a:t>v</a:t>
            </a:r>
            <a:r>
              <a:rPr lang="en-US" dirty="0"/>
              <a:t> </a:t>
            </a:r>
            <a:r>
              <a:rPr lang="en-US" dirty="0">
                <a:sym typeface="Symbol"/>
              </a:rPr>
              <a:t></a:t>
            </a:r>
            <a:r>
              <a:rPr lang="en-US" dirty="0"/>
              <a:t> </a:t>
            </a:r>
            <a:r>
              <a:rPr lang="en-US" i="1" dirty="0"/>
              <a:t>du/</a:t>
            </a:r>
            <a:r>
              <a:rPr lang="en-US" i="1" dirty="0" err="1"/>
              <a:t>dt</a:t>
            </a:r>
            <a:r>
              <a:rPr lang="en-US" dirty="0"/>
              <a:t> </a:t>
            </a:r>
            <a:r>
              <a:rPr lang="en-US" dirty="0">
                <a:sym typeface="Symbol"/>
              </a:rPr>
              <a:t></a:t>
            </a:r>
            <a:r>
              <a:rPr lang="en-US" dirty="0"/>
              <a:t> 0 at </a:t>
            </a:r>
            <a:r>
              <a:rPr lang="en-US" i="1" dirty="0"/>
              <a:t>t</a:t>
            </a:r>
            <a:r>
              <a:rPr lang="en-US" dirty="0"/>
              <a:t> </a:t>
            </a:r>
            <a:r>
              <a:rPr lang="en-US" dirty="0">
                <a:sym typeface="Symbol"/>
              </a:rPr>
              <a:t></a:t>
            </a:r>
            <a:r>
              <a:rPr lang="en-US" dirty="0"/>
              <a:t> </a:t>
            </a:r>
            <a:r>
              <a:rPr lang="en-US" dirty="0" smtClean="0"/>
              <a:t>0</a:t>
            </a:r>
            <a:r>
              <a:rPr lang="en-US" i="1" dirty="0" smtClean="0"/>
              <a:t>. </a:t>
            </a:r>
          </a:p>
          <a:p>
            <a:pPr algn="just">
              <a:lnSpc>
                <a:spcPct val="120000"/>
              </a:lnSpc>
              <a:spcBef>
                <a:spcPts val="400"/>
              </a:spcBef>
            </a:pPr>
            <a:r>
              <a:rPr lang="en-GB" dirty="0" smtClean="0">
                <a:cs typeface="Calibri" panose="020F0502020204030204" pitchFamily="34" charset="0"/>
              </a:rPr>
              <a:t>In the linear system, </a:t>
            </a:r>
            <a:r>
              <a:rPr lang="en-GB" dirty="0">
                <a:cs typeface="Calibri" panose="020F0502020204030204" pitchFamily="34" charset="0"/>
              </a:rPr>
              <a:t>the</a:t>
            </a:r>
            <a:r>
              <a:rPr lang="en-GB" dirty="0" smtClean="0">
                <a:cs typeface="Calibri" panose="020F0502020204030204" pitchFamily="34" charset="0"/>
              </a:rPr>
              <a:t> </a:t>
            </a:r>
            <a:r>
              <a:rPr lang="en-GB" dirty="0">
                <a:cs typeface="Calibri" panose="020F0502020204030204" pitchFamily="34" charset="0"/>
              </a:rPr>
              <a:t>change</a:t>
            </a:r>
            <a:r>
              <a:rPr lang="en-GB" dirty="0" smtClean="0">
                <a:cs typeface="Calibri" panose="020F0502020204030204" pitchFamily="34" charset="0"/>
              </a:rPr>
              <a:t> of the driving frequency entails the exit from resonance. In the NL system, the </a:t>
            </a:r>
            <a:r>
              <a:rPr lang="en-GB" dirty="0">
                <a:cs typeface="Calibri" panose="020F0502020204030204" pitchFamily="34" charset="0"/>
              </a:rPr>
              <a:t>slow change of the </a:t>
            </a:r>
            <a:r>
              <a:rPr lang="en-GB" dirty="0" smtClean="0">
                <a:cs typeface="Calibri" panose="020F0502020204030204" pitchFamily="34" charset="0"/>
              </a:rPr>
              <a:t>driving </a:t>
            </a:r>
            <a:r>
              <a:rPr lang="en-GB" dirty="0">
                <a:cs typeface="Calibri" panose="020F0502020204030204" pitchFamily="34" charset="0"/>
              </a:rPr>
              <a:t>frequency </a:t>
            </a:r>
            <a:r>
              <a:rPr lang="en-GB" dirty="0" smtClean="0">
                <a:cs typeface="Calibri" panose="020F0502020204030204" pitchFamily="34" charset="0"/>
              </a:rPr>
              <a:t>entails </a:t>
            </a:r>
            <a:r>
              <a:rPr lang="en-GB" dirty="0">
                <a:cs typeface="Calibri" panose="020F0502020204030204" pitchFamily="34" charset="0"/>
              </a:rPr>
              <a:t>a gradual increase </a:t>
            </a:r>
            <a:r>
              <a:rPr lang="en-GB" dirty="0" smtClean="0">
                <a:cs typeface="Calibri" panose="020F0502020204030204" pitchFamily="34" charset="0"/>
              </a:rPr>
              <a:t>of </a:t>
            </a:r>
            <a:r>
              <a:rPr lang="en-GB" dirty="0">
                <a:cs typeface="Calibri" panose="020F0502020204030204" pitchFamily="34" charset="0"/>
              </a:rPr>
              <a:t>the </a:t>
            </a:r>
            <a:r>
              <a:rPr lang="en-GB" dirty="0" smtClean="0">
                <a:cs typeface="Calibri" panose="020F0502020204030204" pitchFamily="34" charset="0"/>
              </a:rPr>
              <a:t>oscillations amplitude along with an increase of the instant natural frequency. If these processes are synchronized to some extent, the</a:t>
            </a:r>
            <a:r>
              <a:rPr lang="en-GB" dirty="0" smtClean="0"/>
              <a:t> resonance </a:t>
            </a:r>
            <a:r>
              <a:rPr lang="en-GB" dirty="0"/>
              <a:t>growth </a:t>
            </a:r>
            <a:r>
              <a:rPr lang="en-GB" dirty="0" smtClean="0"/>
              <a:t>of the amplitude is preserved. </a:t>
            </a:r>
            <a:endParaRPr lang="en-US" i="1" dirty="0" smtClean="0"/>
          </a:p>
        </p:txBody>
      </p:sp>
    </p:spTree>
    <p:extLst>
      <p:ext uri="{BB962C8B-B14F-4D97-AF65-F5344CB8AC3E}">
        <p14:creationId xmlns:p14="http://schemas.microsoft.com/office/powerpoint/2010/main" val="389966898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467544" y="937634"/>
            <a:ext cx="8280920" cy="4302716"/>
          </a:xfrm>
          <a:prstGeom prst="rect">
            <a:avLst/>
          </a:prstGeom>
        </p:spPr>
        <p:txBody>
          <a:bodyPr wrap="square">
            <a:spAutoFit/>
          </a:bodyPr>
          <a:lstStyle/>
          <a:p>
            <a:pPr lvl="0" algn="just" defTabSz="288000">
              <a:lnSpc>
                <a:spcPct val="150000"/>
              </a:lnSpc>
              <a:spcBef>
                <a:spcPct val="20000"/>
              </a:spcBef>
            </a:pPr>
            <a:r>
              <a:rPr lang="en-GB" dirty="0" smtClean="0">
                <a:solidFill>
                  <a:prstClr val="black"/>
                </a:solidFill>
                <a:cs typeface="Calibri" panose="020F0502020204030204" pitchFamily="34" charset="0"/>
              </a:rPr>
              <a:t>AR was </a:t>
            </a:r>
            <a:r>
              <a:rPr lang="en-GB" dirty="0">
                <a:solidFill>
                  <a:prstClr val="black"/>
                </a:solidFill>
                <a:cs typeface="Calibri" panose="020F0502020204030204" pitchFamily="34" charset="0"/>
              </a:rPr>
              <a:t>first </a:t>
            </a:r>
            <a:r>
              <a:rPr lang="en-GB" dirty="0" smtClean="0">
                <a:solidFill>
                  <a:prstClr val="black"/>
                </a:solidFill>
                <a:cs typeface="Calibri" panose="020F0502020204030204" pitchFamily="34" charset="0"/>
              </a:rPr>
              <a:t>employed </a:t>
            </a:r>
            <a:r>
              <a:rPr lang="en-GB" dirty="0">
                <a:solidFill>
                  <a:prstClr val="black"/>
                </a:solidFill>
                <a:cs typeface="Calibri" panose="020F0502020204030204" pitchFamily="34" charset="0"/>
              </a:rPr>
              <a:t>in </a:t>
            </a:r>
            <a:r>
              <a:rPr lang="en-GB" dirty="0" smtClean="0">
                <a:solidFill>
                  <a:prstClr val="black"/>
                </a:solidFill>
                <a:cs typeface="Calibri" panose="020F0502020204030204" pitchFamily="34" charset="0"/>
              </a:rPr>
              <a:t>the problem of </a:t>
            </a:r>
            <a:r>
              <a:rPr lang="en-GB" dirty="0">
                <a:solidFill>
                  <a:prstClr val="black"/>
                </a:solidFill>
                <a:cs typeface="Calibri" panose="020F0502020204030204" pitchFamily="34" charset="0"/>
              </a:rPr>
              <a:t>particle acceleration </a:t>
            </a:r>
            <a:r>
              <a:rPr lang="en-GB" dirty="0" smtClean="0">
                <a:solidFill>
                  <a:prstClr val="black"/>
                </a:solidFill>
                <a:cs typeface="Calibri" panose="020F0502020204030204" pitchFamily="34" charset="0"/>
              </a:rPr>
              <a:t>(</a:t>
            </a:r>
            <a:r>
              <a:rPr lang="en-GB" dirty="0">
                <a:solidFill>
                  <a:prstClr val="black"/>
                </a:solidFill>
                <a:cs typeface="Calibri" panose="020F0502020204030204" pitchFamily="34" charset="0"/>
              </a:rPr>
              <a:t>V.I. </a:t>
            </a:r>
            <a:r>
              <a:rPr lang="en-GB" dirty="0" err="1">
                <a:solidFill>
                  <a:prstClr val="black"/>
                </a:solidFill>
                <a:cs typeface="Calibri" panose="020F0502020204030204" pitchFamily="34" charset="0"/>
              </a:rPr>
              <a:t>Veksler</a:t>
            </a:r>
            <a:r>
              <a:rPr lang="en-GB" dirty="0">
                <a:solidFill>
                  <a:prstClr val="black"/>
                </a:solidFill>
                <a:cs typeface="Calibri" panose="020F0502020204030204" pitchFamily="34" charset="0"/>
              </a:rPr>
              <a:t>, 1945, E.M. McMillan, 1946</a:t>
            </a:r>
            <a:r>
              <a:rPr lang="en-GB" dirty="0" smtClean="0">
                <a:solidFill>
                  <a:prstClr val="black"/>
                </a:solidFill>
                <a:cs typeface="Calibri" panose="020F0502020204030204" pitchFamily="34" charset="0"/>
              </a:rPr>
              <a:t>) and reported as </a:t>
            </a:r>
            <a:r>
              <a:rPr lang="en-GB" dirty="0" smtClean="0"/>
              <a:t>nonlinear </a:t>
            </a:r>
            <a:r>
              <a:rPr lang="en-GB" dirty="0"/>
              <a:t>phase-locking between the system and the driving signal</a:t>
            </a:r>
            <a:r>
              <a:rPr lang="en-GB" dirty="0" smtClean="0"/>
              <a:t>.</a:t>
            </a:r>
          </a:p>
          <a:p>
            <a:pPr lvl="0" algn="just" defTabSz="288000">
              <a:lnSpc>
                <a:spcPct val="150000"/>
              </a:lnSpc>
              <a:spcBef>
                <a:spcPct val="20000"/>
              </a:spcBef>
            </a:pPr>
            <a:r>
              <a:rPr lang="en-US" dirty="0" smtClean="0"/>
              <a:t>Many </a:t>
            </a:r>
            <a:r>
              <a:rPr lang="en-US" dirty="0"/>
              <a:t>new applications of </a:t>
            </a:r>
            <a:r>
              <a:rPr lang="en-US" dirty="0" smtClean="0"/>
              <a:t>AR in </a:t>
            </a:r>
            <a:r>
              <a:rPr lang="en-US" dirty="0"/>
              <a:t>atomic and molecular </a:t>
            </a:r>
            <a:r>
              <a:rPr lang="en-US" dirty="0" smtClean="0"/>
              <a:t>physics, </a:t>
            </a:r>
            <a:r>
              <a:rPr lang="en-US" dirty="0"/>
              <a:t>fluid </a:t>
            </a:r>
            <a:r>
              <a:rPr lang="en-US" dirty="0" smtClean="0"/>
              <a:t>dynamics, nonlinear waves, plasmas, superconductivity, planetary </a:t>
            </a:r>
            <a:r>
              <a:rPr lang="en-US" dirty="0"/>
              <a:t>dynamics have appeared ever </a:t>
            </a:r>
            <a:r>
              <a:rPr lang="en-US" dirty="0" smtClean="0"/>
              <a:t>since. </a:t>
            </a:r>
            <a:r>
              <a:rPr lang="en-GB" dirty="0" smtClean="0">
                <a:ea typeface="Calibri"/>
              </a:rPr>
              <a:t>The </a:t>
            </a:r>
            <a:r>
              <a:rPr lang="en-GB" dirty="0">
                <a:ea typeface="Calibri"/>
              </a:rPr>
              <a:t>analysis was first concentrated on </a:t>
            </a:r>
            <a:r>
              <a:rPr lang="en-US" dirty="0" smtClean="0">
                <a:ea typeface="Calibri"/>
              </a:rPr>
              <a:t>the study of </a:t>
            </a:r>
            <a:r>
              <a:rPr lang="en-GB" dirty="0" smtClean="0">
                <a:ea typeface="Calibri"/>
              </a:rPr>
              <a:t>AR </a:t>
            </a:r>
            <a:r>
              <a:rPr lang="en-GB" dirty="0">
                <a:ea typeface="Calibri"/>
              </a:rPr>
              <a:t>in the basic nonlinear oscillator but then </a:t>
            </a:r>
            <a:r>
              <a:rPr lang="en-GB" dirty="0" smtClean="0">
                <a:ea typeface="Calibri"/>
              </a:rPr>
              <a:t>it was extended </a:t>
            </a:r>
            <a:r>
              <a:rPr lang="en-GB" dirty="0">
                <a:ea typeface="Calibri"/>
              </a:rPr>
              <a:t>to two- or three-dimensional </a:t>
            </a:r>
            <a:r>
              <a:rPr lang="en-GB" dirty="0" smtClean="0">
                <a:ea typeface="Calibri"/>
              </a:rPr>
              <a:t>systems.</a:t>
            </a:r>
            <a:r>
              <a:rPr lang="en-GB" dirty="0" smtClean="0">
                <a:solidFill>
                  <a:prstClr val="black"/>
                </a:solidFill>
                <a:ea typeface="Calibri"/>
              </a:rPr>
              <a:t> </a:t>
            </a:r>
            <a:r>
              <a:rPr lang="en-GB" dirty="0" smtClean="0">
                <a:ea typeface="Calibri"/>
              </a:rPr>
              <a:t>In </a:t>
            </a:r>
            <a:r>
              <a:rPr lang="en-GB" dirty="0">
                <a:ea typeface="Calibri"/>
              </a:rPr>
              <a:t>most of these studies, AR was considered as an effective method of excitation and control of high-energy oscillations in the entire system</a:t>
            </a:r>
            <a:r>
              <a:rPr lang="en-US" dirty="0">
                <a:ea typeface="Calibri"/>
              </a:rPr>
              <a:t>. </a:t>
            </a:r>
            <a:endParaRPr lang="ru-RU" dirty="0">
              <a:solidFill>
                <a:prstClr val="black"/>
              </a:solidFill>
              <a:cs typeface="Calibri" panose="020F0502020204030204" pitchFamily="34" charset="0"/>
            </a:endParaRPr>
          </a:p>
        </p:txBody>
      </p:sp>
    </p:spTree>
    <p:extLst>
      <p:ext uri="{BB962C8B-B14F-4D97-AF65-F5344CB8AC3E}">
        <p14:creationId xmlns:p14="http://schemas.microsoft.com/office/powerpoint/2010/main" val="283365417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889844"/>
            <a:ext cx="7848872" cy="3789435"/>
          </a:xfrm>
          <a:prstGeom prst="rect">
            <a:avLst/>
          </a:prstGeom>
        </p:spPr>
        <p:txBody>
          <a:bodyPr wrap="square">
            <a:spAutoFit/>
          </a:bodyPr>
          <a:lstStyle/>
          <a:p>
            <a:pPr algn="just">
              <a:lnSpc>
                <a:spcPct val="150000"/>
              </a:lnSpc>
            </a:pPr>
            <a:r>
              <a:rPr lang="en-US" dirty="0" smtClean="0">
                <a:solidFill>
                  <a:prstClr val="black"/>
                </a:solidFill>
                <a:ea typeface="Calibri"/>
              </a:rPr>
              <a:t>In </a:t>
            </a:r>
            <a:r>
              <a:rPr lang="en-US" dirty="0">
                <a:solidFill>
                  <a:prstClr val="black"/>
                </a:solidFill>
                <a:ea typeface="Calibri"/>
              </a:rPr>
              <a:t>this work we demonstrate that this conclusion cannot be applied universally because </a:t>
            </a:r>
            <a:r>
              <a:rPr lang="en-GB" dirty="0">
                <a:solidFill>
                  <a:prstClr val="black"/>
                </a:solidFill>
                <a:ea typeface="Calibri"/>
              </a:rPr>
              <a:t>AR in the multi-dimensional system is a much more complicated phenomenon than AR in a single oscillator, and the behavior of each element in the multi-dimensional array may drastically differ from the dynamics of a single oscillator. For example, the capture into resonance may not exist or AR in one part of the system may be unable to enhance the response of other oscillators</a:t>
            </a:r>
            <a:r>
              <a:rPr lang="en-GB" dirty="0" smtClean="0">
                <a:solidFill>
                  <a:prstClr val="black"/>
                </a:solidFill>
                <a:ea typeface="Calibri"/>
              </a:rPr>
              <a:t>. We illustrate this effect by </a:t>
            </a:r>
            <a:r>
              <a:rPr lang="en-GB" b="1" dirty="0" smtClean="0">
                <a:solidFill>
                  <a:prstClr val="black"/>
                </a:solidFill>
                <a:ea typeface="Calibri"/>
              </a:rPr>
              <a:t>an example of the multi-dimensional linear chain attached to an externally forced nonlinear actuator (the Duffing oscillator). </a:t>
            </a:r>
            <a:endParaRPr lang="en-US" b="1" dirty="0"/>
          </a:p>
        </p:txBody>
      </p:sp>
    </p:spTree>
    <p:extLst>
      <p:ext uri="{BB962C8B-B14F-4D97-AF65-F5344CB8AC3E}">
        <p14:creationId xmlns:p14="http://schemas.microsoft.com/office/powerpoint/2010/main" val="307128540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476672"/>
            <a:ext cx="8280920" cy="5493812"/>
          </a:xfrm>
          <a:prstGeom prst="rect">
            <a:avLst/>
          </a:prstGeom>
        </p:spPr>
        <p:txBody>
          <a:bodyPr wrap="square">
            <a:spAutoFit/>
          </a:bodyPr>
          <a:lstStyle/>
          <a:p>
            <a:pPr lvl="0" algn="just" defTabSz="288000">
              <a:lnSpc>
                <a:spcPct val="150000"/>
              </a:lnSpc>
              <a:spcBef>
                <a:spcPct val="20000"/>
              </a:spcBef>
            </a:pPr>
            <a:r>
              <a:rPr lang="en-GB" dirty="0" smtClean="0">
                <a:ea typeface="Calibri"/>
              </a:rPr>
              <a:t>Two </a:t>
            </a:r>
            <a:r>
              <a:rPr lang="en-GB" dirty="0">
                <a:ea typeface="Calibri"/>
              </a:rPr>
              <a:t>types of systems are considered: (1) harmonic forcing with a constant frequency is applied to the actuator with the slowly time-decreasing linear stiffness; (2) the nonlinear actuator with constant parameters is subjected to harmonic forcing with the slowly increasing frequency. In both cases, stiffness of the linear oscillators as well as linear coupling remains constant, </a:t>
            </a:r>
            <a:r>
              <a:rPr lang="en-GB" b="1" dirty="0">
                <a:ea typeface="Calibri"/>
              </a:rPr>
              <a:t>and the system is initially engaged in resonance</a:t>
            </a:r>
            <a:r>
              <a:rPr lang="en-GB" dirty="0">
                <a:ea typeface="Calibri"/>
              </a:rPr>
              <a:t>. The parameters of the system and forcing are chosen to guarantee autoresonance (AR) in the nonlinear actuator. As this paper demonstrates, in the first case AR occurs in the entire chain but in the second case AR occurs only in the actuator while the response of the linear chain remains bounded. </a:t>
            </a:r>
            <a:r>
              <a:rPr lang="en-GB" b="1" dirty="0">
                <a:ea typeface="Calibri"/>
              </a:rPr>
              <a:t>This means that the systems that seem to be almost identical exhibit different dynamical behavior. </a:t>
            </a:r>
            <a:r>
              <a:rPr lang="en-GB" b="1" dirty="0" smtClean="0">
                <a:ea typeface="Calibri"/>
              </a:rPr>
              <a:t>The difference in the dynamical behavior follows from different resonance properties of the systems.</a:t>
            </a:r>
            <a:endParaRPr lang="en-US" b="1" dirty="0">
              <a:solidFill>
                <a:prstClr val="black"/>
              </a:solidFill>
            </a:endParaRPr>
          </a:p>
        </p:txBody>
      </p:sp>
    </p:spTree>
    <p:extLst>
      <p:ext uri="{BB962C8B-B14F-4D97-AF65-F5344CB8AC3E}">
        <p14:creationId xmlns:p14="http://schemas.microsoft.com/office/powerpoint/2010/main" val="22839734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91680" y="620688"/>
            <a:ext cx="5194920" cy="504056"/>
          </a:xfrm>
        </p:spPr>
        <p:txBody>
          <a:bodyPr/>
          <a:lstStyle/>
          <a:p>
            <a:r>
              <a:rPr lang="en-US" sz="2400" b="1" dirty="0" smtClean="0">
                <a:solidFill>
                  <a:srgbClr val="0070C0"/>
                </a:solidFill>
              </a:rPr>
              <a:t>CONTENT</a:t>
            </a:r>
            <a:endParaRPr lang="en-GB" sz="2400" b="1" dirty="0">
              <a:solidFill>
                <a:srgbClr val="0070C0"/>
              </a:solidFill>
            </a:endParaRPr>
          </a:p>
        </p:txBody>
      </p:sp>
      <p:sp>
        <p:nvSpPr>
          <p:cNvPr id="4" name="Прямоугольник 3"/>
          <p:cNvSpPr/>
          <p:nvPr/>
        </p:nvSpPr>
        <p:spPr>
          <a:xfrm>
            <a:off x="971600" y="1491749"/>
            <a:ext cx="7128792" cy="2585323"/>
          </a:xfrm>
          <a:prstGeom prst="rect">
            <a:avLst/>
          </a:prstGeom>
        </p:spPr>
        <p:txBody>
          <a:bodyPr wrap="square">
            <a:spAutoFit/>
          </a:bodyPr>
          <a:lstStyle/>
          <a:p>
            <a:pPr marL="342900" indent="-342900">
              <a:lnSpc>
                <a:spcPct val="150000"/>
              </a:lnSpc>
              <a:buAutoNum type="arabicPeriod"/>
            </a:pPr>
            <a:r>
              <a:rPr lang="en-GB" dirty="0" smtClean="0"/>
              <a:t>AR in the Duffing </a:t>
            </a:r>
            <a:r>
              <a:rPr lang="en-GB" dirty="0"/>
              <a:t>oscillator: </a:t>
            </a:r>
            <a:r>
              <a:rPr lang="en-GB" dirty="0" smtClean="0"/>
              <a:t>criteria of the emergence of AR.</a:t>
            </a:r>
          </a:p>
          <a:p>
            <a:pPr marL="342900" indent="-342900" algn="just">
              <a:lnSpc>
                <a:spcPct val="150000"/>
              </a:lnSpc>
              <a:buAutoNum type="arabicPeriod"/>
            </a:pPr>
            <a:r>
              <a:rPr lang="en-US" dirty="0" smtClean="0"/>
              <a:t>AR in the 2DOF system with the time-varying parameters of the nonlinear oscillator. </a:t>
            </a:r>
          </a:p>
          <a:p>
            <a:pPr marL="342900" indent="-342900" algn="just">
              <a:lnSpc>
                <a:spcPct val="150000"/>
              </a:lnSpc>
              <a:buAutoNum type="arabicPeriod"/>
            </a:pPr>
            <a:r>
              <a:rPr lang="en-US" dirty="0" smtClean="0"/>
              <a:t>AR and irregular oscillations in </a:t>
            </a:r>
            <a:r>
              <a:rPr lang="en-US" dirty="0"/>
              <a:t>the 2DOF </a:t>
            </a:r>
            <a:r>
              <a:rPr lang="en-US" dirty="0" smtClean="0"/>
              <a:t>system with the slowly changing forcing frequency. </a:t>
            </a:r>
          </a:p>
          <a:p>
            <a:pPr marL="342900" indent="-342900" algn="just">
              <a:lnSpc>
                <a:spcPct val="150000"/>
              </a:lnSpc>
              <a:buAutoNum type="arabicPeriod"/>
            </a:pPr>
            <a:r>
              <a:rPr lang="en-US" dirty="0" smtClean="0"/>
              <a:t>AR in the chain.</a:t>
            </a:r>
            <a:endParaRPr lang="en-GB" dirty="0"/>
          </a:p>
        </p:txBody>
      </p:sp>
    </p:spTree>
    <p:extLst>
      <p:ext uri="{BB962C8B-B14F-4D97-AF65-F5344CB8AC3E}">
        <p14:creationId xmlns:p14="http://schemas.microsoft.com/office/powerpoint/2010/main" val="55277001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418654"/>
            <a:ext cx="8229600" cy="562074"/>
          </a:xfrm>
        </p:spPr>
        <p:txBody>
          <a:bodyPr>
            <a:normAutofit fontScale="90000"/>
          </a:bodyPr>
          <a:lstStyle/>
          <a:p>
            <a:r>
              <a:rPr lang="en-GB" sz="2700" b="1" dirty="0" smtClean="0">
                <a:solidFill>
                  <a:srgbClr val="0070C0"/>
                </a:solidFill>
              </a:rPr>
              <a:t/>
            </a:r>
            <a:br>
              <a:rPr lang="en-GB" sz="2700" b="1" dirty="0" smtClean="0">
                <a:solidFill>
                  <a:srgbClr val="0070C0"/>
                </a:solidFill>
              </a:rPr>
            </a:br>
            <a:r>
              <a:rPr lang="en-GB" sz="2700" b="1" dirty="0" smtClean="0">
                <a:solidFill>
                  <a:srgbClr val="0070C0"/>
                </a:solidFill>
              </a:rPr>
              <a:t/>
            </a:r>
            <a:br>
              <a:rPr lang="en-GB" sz="2700" b="1" dirty="0" smtClean="0">
                <a:solidFill>
                  <a:srgbClr val="0070C0"/>
                </a:solidFill>
              </a:rPr>
            </a:br>
            <a:r>
              <a:rPr lang="en-GB" dirty="0"/>
              <a:t/>
            </a:r>
            <a:br>
              <a:rPr lang="en-GB" dirty="0"/>
            </a:br>
            <a:r>
              <a:rPr lang="en-GB" sz="2600" b="1" dirty="0">
                <a:solidFill>
                  <a:srgbClr val="0070C0"/>
                </a:solidFill>
                <a:effectLst>
                  <a:outerShdw blurRad="38100" dist="38100" dir="2700000" algn="tl">
                    <a:srgbClr val="000000">
                      <a:alpha val="43137"/>
                    </a:srgbClr>
                  </a:outerShdw>
                </a:effectLst>
                <a:cs typeface="Calibri" panose="020F0502020204030204" pitchFamily="34" charset="0"/>
              </a:rPr>
              <a:t>AUTORESONANCE IN THE DUFFING OSCILLATOR</a:t>
            </a:r>
            <a:endParaRPr lang="en-GB" sz="2600" dirty="0">
              <a:effectLst>
                <a:outerShdw blurRad="38100" dist="38100" dir="2700000" algn="tl">
                  <a:srgbClr val="000000">
                    <a:alpha val="43137"/>
                  </a:srgbClr>
                </a:outerShdw>
              </a:effectLst>
              <a:cs typeface="Calibri" panose="020F0502020204030204" pitchFamily="34" charset="0"/>
            </a:endParaRPr>
          </a:p>
        </p:txBody>
      </p:sp>
      <p:sp>
        <p:nvSpPr>
          <p:cNvPr id="3" name="Прямоугольник 2"/>
          <p:cNvSpPr/>
          <p:nvPr/>
        </p:nvSpPr>
        <p:spPr>
          <a:xfrm>
            <a:off x="701092" y="1196752"/>
            <a:ext cx="7488832" cy="646331"/>
          </a:xfrm>
          <a:prstGeom prst="rect">
            <a:avLst/>
          </a:prstGeom>
        </p:spPr>
        <p:txBody>
          <a:bodyPr wrap="square">
            <a:spAutoFit/>
          </a:bodyPr>
          <a:lstStyle/>
          <a:p>
            <a:r>
              <a:rPr lang="en-GB" dirty="0"/>
              <a:t>The nonlinear dynamics is governed by the </a:t>
            </a:r>
            <a:r>
              <a:rPr lang="en-GB" dirty="0" smtClean="0"/>
              <a:t>equations</a:t>
            </a:r>
            <a:r>
              <a:rPr lang="en-GB" dirty="0"/>
              <a:t>:</a:t>
            </a:r>
          </a:p>
          <a:p>
            <a:r>
              <a:rPr lang="en-GB" dirty="0"/>
              <a:t> </a:t>
            </a:r>
          </a:p>
        </p:txBody>
      </p:sp>
      <p:sp>
        <p:nvSpPr>
          <p:cNvPr id="4"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graphicFrame>
        <p:nvGraphicFramePr>
          <p:cNvPr id="5" name="Объект 4"/>
          <p:cNvGraphicFramePr>
            <a:graphicFrameLocks noChangeAspect="1"/>
          </p:cNvGraphicFramePr>
          <p:nvPr>
            <p:extLst>
              <p:ext uri="{D42A27DB-BD31-4B8C-83A1-F6EECF244321}">
                <p14:modId xmlns:p14="http://schemas.microsoft.com/office/powerpoint/2010/main" val="2742059898"/>
              </p:ext>
            </p:extLst>
          </p:nvPr>
        </p:nvGraphicFramePr>
        <p:xfrm>
          <a:off x="2813050" y="1735138"/>
          <a:ext cx="3082925" cy="1352550"/>
        </p:xfrm>
        <a:graphic>
          <a:graphicData uri="http://schemas.openxmlformats.org/presentationml/2006/ole">
            <mc:AlternateContent xmlns:mc="http://schemas.openxmlformats.org/markup-compatibility/2006">
              <mc:Choice xmlns:v="urn:schemas-microsoft-com:vml" Requires="v">
                <p:oleObj spid="_x0000_s4752" name="Формула" r:id="rId4" imgW="2006280" imgH="888840" progId="Equation.3">
                  <p:embed/>
                </p:oleObj>
              </mc:Choice>
              <mc:Fallback>
                <p:oleObj name="Формула" r:id="rId4" imgW="2006280" imgH="888840" progId="Equation.3">
                  <p:embed/>
                  <p:pic>
                    <p:nvPicPr>
                      <p:cNvPr id="0" name="Object 1"/>
                      <p:cNvPicPr>
                        <a:picLocks noChangeAspect="1" noChangeArrowheads="1"/>
                      </p:cNvPicPr>
                      <p:nvPr/>
                    </p:nvPicPr>
                    <p:blipFill>
                      <a:blip r:embed="rId5"/>
                      <a:srcRect/>
                      <a:stretch>
                        <a:fillRect/>
                      </a:stretch>
                    </p:blipFill>
                    <p:spPr bwMode="auto">
                      <a:xfrm>
                        <a:off x="2813050" y="1735138"/>
                        <a:ext cx="3082925" cy="1352550"/>
                      </a:xfrm>
                      <a:prstGeom prst="rect">
                        <a:avLst/>
                      </a:prstGeom>
                      <a:noFill/>
                      <a:ln>
                        <a:noFill/>
                      </a:ln>
                    </p:spPr>
                  </p:pic>
                </p:oleObj>
              </mc:Fallback>
            </mc:AlternateContent>
          </a:graphicData>
        </a:graphic>
      </p:graphicFrame>
      <p:sp>
        <p:nvSpPr>
          <p:cNvPr id="6" name="Прямоугольник 5"/>
          <p:cNvSpPr/>
          <p:nvPr/>
        </p:nvSpPr>
        <p:spPr>
          <a:xfrm>
            <a:off x="611560" y="3212976"/>
            <a:ext cx="8208912" cy="3077766"/>
          </a:xfrm>
          <a:prstGeom prst="rect">
            <a:avLst/>
          </a:prstGeom>
        </p:spPr>
        <p:txBody>
          <a:bodyPr wrap="square">
            <a:spAutoFit/>
          </a:bodyPr>
          <a:lstStyle/>
          <a:p>
            <a:pPr algn="just">
              <a:lnSpc>
                <a:spcPct val="150000"/>
              </a:lnSpc>
            </a:pPr>
            <a:r>
              <a:rPr lang="en-US" dirty="0" smtClean="0">
                <a:sym typeface="Symbol"/>
              </a:rPr>
              <a:t>0 &lt; </a:t>
            </a:r>
            <a:r>
              <a:rPr lang="ru-RU" i="1" dirty="0" smtClean="0">
                <a:sym typeface="Symbol"/>
              </a:rPr>
              <a:t></a:t>
            </a:r>
            <a:r>
              <a:rPr lang="en-US" dirty="0" smtClean="0"/>
              <a:t> &lt;&lt; 1;</a:t>
            </a:r>
            <a:r>
              <a:rPr lang="en-US" i="1" dirty="0" smtClean="0"/>
              <a:t> </a:t>
            </a:r>
            <a:r>
              <a:rPr lang="en-US" i="1" dirty="0" smtClean="0">
                <a:sym typeface="Symbol"/>
              </a:rPr>
              <a:t></a:t>
            </a:r>
            <a:r>
              <a:rPr lang="en-US" dirty="0"/>
              <a:t>(</a:t>
            </a:r>
            <a:r>
              <a:rPr lang="en-US" i="1" dirty="0">
                <a:sym typeface="Symbol"/>
              </a:rPr>
              <a:t></a:t>
            </a:r>
            <a:r>
              <a:rPr lang="en-US" baseline="-25000" dirty="0"/>
              <a:t>1</a:t>
            </a:r>
            <a:r>
              <a:rPr lang="en-US" dirty="0"/>
              <a:t>) </a:t>
            </a:r>
            <a:r>
              <a:rPr lang="en-US" dirty="0">
                <a:sym typeface="Symbol"/>
              </a:rPr>
              <a:t></a:t>
            </a:r>
            <a:r>
              <a:rPr lang="en-US" dirty="0"/>
              <a:t> </a:t>
            </a:r>
            <a:r>
              <a:rPr lang="en-US" i="1" dirty="0"/>
              <a:t>s</a:t>
            </a:r>
            <a:r>
              <a:rPr lang="en-US" dirty="0"/>
              <a:t> </a:t>
            </a:r>
            <a:r>
              <a:rPr lang="ru-RU" dirty="0">
                <a:sym typeface="Symbol"/>
              </a:rPr>
              <a:t></a:t>
            </a:r>
            <a:r>
              <a:rPr lang="ru-RU" dirty="0"/>
              <a:t> </a:t>
            </a:r>
            <a:r>
              <a:rPr lang="en-US" i="1" dirty="0"/>
              <a:t>b</a:t>
            </a:r>
            <a:r>
              <a:rPr lang="en-US" i="1" dirty="0">
                <a:sym typeface="Symbol"/>
              </a:rPr>
              <a:t></a:t>
            </a:r>
            <a:r>
              <a:rPr lang="en-US" baseline="-25000" dirty="0" smtClean="0"/>
              <a:t>1</a:t>
            </a:r>
            <a:r>
              <a:rPr lang="en-US" dirty="0"/>
              <a:t>,</a:t>
            </a:r>
            <a:r>
              <a:rPr lang="en-US" dirty="0" smtClean="0"/>
              <a:t> </a:t>
            </a:r>
            <a:r>
              <a:rPr lang="en-US" i="1" dirty="0" smtClean="0"/>
              <a:t>s </a:t>
            </a:r>
            <a:r>
              <a:rPr lang="en-US" dirty="0"/>
              <a:t>&gt; 0, </a:t>
            </a:r>
            <a:r>
              <a:rPr lang="en-US" i="1" dirty="0"/>
              <a:t>b</a:t>
            </a:r>
            <a:r>
              <a:rPr lang="en-US" dirty="0"/>
              <a:t> &gt; 0, </a:t>
            </a:r>
            <a:r>
              <a:rPr lang="en-US" i="1" dirty="0">
                <a:sym typeface="Symbol"/>
              </a:rPr>
              <a:t></a:t>
            </a:r>
            <a:r>
              <a:rPr lang="en-US" dirty="0"/>
              <a:t> &gt; </a:t>
            </a:r>
            <a:r>
              <a:rPr lang="en-US" dirty="0" smtClean="0"/>
              <a:t>0. The system is </a:t>
            </a:r>
            <a:r>
              <a:rPr lang="en-US" dirty="0"/>
              <a:t>assumed to be initially at </a:t>
            </a:r>
            <a:r>
              <a:rPr lang="en-US" dirty="0" smtClean="0"/>
              <a:t>rest; </a:t>
            </a:r>
            <a:r>
              <a:rPr lang="en-US" i="1" dirty="0" smtClean="0"/>
              <a:t>u</a:t>
            </a:r>
            <a:r>
              <a:rPr lang="en-US" dirty="0" smtClean="0"/>
              <a:t> </a:t>
            </a:r>
            <a:r>
              <a:rPr lang="en-US" dirty="0">
                <a:sym typeface="Symbol"/>
              </a:rPr>
              <a:t></a:t>
            </a:r>
            <a:r>
              <a:rPr lang="en-US" dirty="0"/>
              <a:t> 0, </a:t>
            </a:r>
            <a:r>
              <a:rPr lang="en-US" i="1" dirty="0"/>
              <a:t>v</a:t>
            </a:r>
            <a:r>
              <a:rPr lang="en-US" dirty="0"/>
              <a:t> </a:t>
            </a:r>
            <a:r>
              <a:rPr lang="en-US" dirty="0">
                <a:sym typeface="Symbol"/>
              </a:rPr>
              <a:t></a:t>
            </a:r>
            <a:r>
              <a:rPr lang="en-US" dirty="0"/>
              <a:t> </a:t>
            </a:r>
            <a:r>
              <a:rPr lang="en-US" i="1" dirty="0" smtClean="0"/>
              <a:t>du/d</a:t>
            </a:r>
            <a:r>
              <a:rPr lang="en-US" i="1" dirty="0" smtClean="0">
                <a:sym typeface="Symbol"/>
              </a:rPr>
              <a:t></a:t>
            </a:r>
            <a:r>
              <a:rPr lang="en-US" baseline="-25000" dirty="0" smtClean="0">
                <a:sym typeface="Symbol"/>
              </a:rPr>
              <a:t>0</a:t>
            </a:r>
            <a:r>
              <a:rPr lang="en-US" dirty="0" smtClean="0"/>
              <a:t> </a:t>
            </a:r>
            <a:r>
              <a:rPr lang="en-US" dirty="0">
                <a:sym typeface="Symbol"/>
              </a:rPr>
              <a:t></a:t>
            </a:r>
            <a:r>
              <a:rPr lang="en-US" dirty="0"/>
              <a:t> 0 at </a:t>
            </a:r>
            <a:r>
              <a:rPr lang="en-US" i="1" dirty="0">
                <a:sym typeface="Symbol"/>
              </a:rPr>
              <a:t></a:t>
            </a:r>
            <a:r>
              <a:rPr lang="en-US" baseline="-25000" dirty="0">
                <a:sym typeface="Symbol"/>
              </a:rPr>
              <a:t>0</a:t>
            </a:r>
            <a:r>
              <a:rPr lang="en-US" dirty="0" smtClean="0"/>
              <a:t> </a:t>
            </a:r>
            <a:r>
              <a:rPr lang="en-US" dirty="0">
                <a:sym typeface="Symbol"/>
              </a:rPr>
              <a:t></a:t>
            </a:r>
            <a:r>
              <a:rPr lang="en-US" dirty="0"/>
              <a:t> </a:t>
            </a:r>
            <a:r>
              <a:rPr lang="en-US" dirty="0" smtClean="0"/>
              <a:t>0</a:t>
            </a:r>
            <a:r>
              <a:rPr lang="en-US" i="1" dirty="0" smtClean="0"/>
              <a:t>. </a:t>
            </a:r>
          </a:p>
          <a:p>
            <a:pPr algn="just">
              <a:lnSpc>
                <a:spcPct val="150000"/>
              </a:lnSpc>
              <a:spcBef>
                <a:spcPts val="600"/>
              </a:spcBef>
            </a:pPr>
            <a:r>
              <a:rPr lang="en-GB" dirty="0" smtClean="0">
                <a:cs typeface="Calibri" panose="020F0502020204030204" pitchFamily="34" charset="0"/>
              </a:rPr>
              <a:t>In the linear system, the change of the driving frequency results in the exit from the resonance domain. In the NL system, </a:t>
            </a:r>
            <a:r>
              <a:rPr lang="en-GB" dirty="0">
                <a:cs typeface="Calibri" panose="020F0502020204030204" pitchFamily="34" charset="0"/>
              </a:rPr>
              <a:t>a slow change of the </a:t>
            </a:r>
            <a:r>
              <a:rPr lang="en-GB" dirty="0" smtClean="0">
                <a:cs typeface="Calibri" panose="020F0502020204030204" pitchFamily="34" charset="0"/>
              </a:rPr>
              <a:t>driving </a:t>
            </a:r>
            <a:r>
              <a:rPr lang="en-GB" dirty="0">
                <a:cs typeface="Calibri" panose="020F0502020204030204" pitchFamily="34" charset="0"/>
              </a:rPr>
              <a:t>frequency </a:t>
            </a:r>
            <a:r>
              <a:rPr lang="en-GB" dirty="0" smtClean="0">
                <a:cs typeface="Calibri" panose="020F0502020204030204" pitchFamily="34" charset="0"/>
              </a:rPr>
              <a:t>maintains </a:t>
            </a:r>
            <a:r>
              <a:rPr lang="en-GB" dirty="0">
                <a:cs typeface="Calibri" panose="020F0502020204030204" pitchFamily="34" charset="0"/>
              </a:rPr>
              <a:t>a gradual increase </a:t>
            </a:r>
            <a:r>
              <a:rPr lang="en-GB" dirty="0" smtClean="0">
                <a:cs typeface="Calibri" panose="020F0502020204030204" pitchFamily="34" charset="0"/>
              </a:rPr>
              <a:t>of </a:t>
            </a:r>
            <a:r>
              <a:rPr lang="en-GB" dirty="0">
                <a:cs typeface="Calibri" panose="020F0502020204030204" pitchFamily="34" charset="0"/>
              </a:rPr>
              <a:t>the </a:t>
            </a:r>
            <a:r>
              <a:rPr lang="en-GB" dirty="0" smtClean="0">
                <a:cs typeface="Calibri" panose="020F0502020204030204" pitchFamily="34" charset="0"/>
              </a:rPr>
              <a:t>oscillations amplitude along with an increase of the instant natural frequency, thereby preserving the</a:t>
            </a:r>
            <a:r>
              <a:rPr lang="en-GB" dirty="0" smtClean="0"/>
              <a:t> </a:t>
            </a:r>
            <a:r>
              <a:rPr lang="en-GB" dirty="0"/>
              <a:t>resonant growth </a:t>
            </a:r>
            <a:r>
              <a:rPr lang="en-GB" dirty="0" smtClean="0"/>
              <a:t>of the amplitude.</a:t>
            </a:r>
            <a:endParaRPr lang="en-US" i="1" dirty="0" smtClean="0"/>
          </a:p>
        </p:txBody>
      </p:sp>
    </p:spTree>
    <p:extLst>
      <p:ext uri="{BB962C8B-B14F-4D97-AF65-F5344CB8AC3E}">
        <p14:creationId xmlns:p14="http://schemas.microsoft.com/office/powerpoint/2010/main" val="413823233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79712" y="476672"/>
            <a:ext cx="4752528" cy="576064"/>
          </a:xfrm>
        </p:spPr>
        <p:txBody>
          <a:bodyPr>
            <a:noAutofit/>
          </a:bodyPr>
          <a:lstStyle/>
          <a:p>
            <a:r>
              <a:rPr lang="en-US" sz="2200" b="1" dirty="0">
                <a:solidFill>
                  <a:srgbClr val="0070C0"/>
                </a:solidFill>
              </a:rPr>
              <a:t>ASYMPTOTIC SOLUTIONS</a:t>
            </a:r>
            <a:endParaRPr lang="en-GB" sz="2200" dirty="0"/>
          </a:p>
        </p:txBody>
      </p:sp>
      <mc:AlternateContent xmlns:mc="http://schemas.openxmlformats.org/markup-compatibility/2006" xmlns:a14="http://schemas.microsoft.com/office/drawing/2010/main">
        <mc:Choice Requires="a14">
          <p:sp>
            <p:nvSpPr>
              <p:cNvPr id="3" name="Прямоугольник 2"/>
              <p:cNvSpPr/>
              <p:nvPr/>
            </p:nvSpPr>
            <p:spPr>
              <a:xfrm>
                <a:off x="395536" y="1060443"/>
                <a:ext cx="8496944" cy="5187959"/>
              </a:xfrm>
              <a:prstGeom prst="rect">
                <a:avLst/>
              </a:prstGeom>
            </p:spPr>
            <p:txBody>
              <a:bodyPr wrap="square">
                <a:spAutoFit/>
              </a:bodyPr>
              <a:lstStyle/>
              <a:p>
                <a:r>
                  <a:rPr lang="en-US" dirty="0" smtClean="0"/>
                  <a:t>The complex amplitudes</a:t>
                </a:r>
                <a:r>
                  <a:rPr lang="en-US" sz="1900" dirty="0" smtClean="0"/>
                  <a:t>: </a:t>
                </a:r>
                <a:r>
                  <a:rPr lang="en-US" sz="1900" i="1" dirty="0" smtClean="0"/>
                  <a:t>Y </a:t>
                </a:r>
                <a:r>
                  <a:rPr lang="en-US" sz="1900" dirty="0" smtClean="0"/>
                  <a:t>= (</a:t>
                </a:r>
                <a:r>
                  <a:rPr lang="en-US" sz="1900" i="1" dirty="0" smtClean="0"/>
                  <a:t>v </a:t>
                </a:r>
                <a:r>
                  <a:rPr lang="en-US" sz="1900" dirty="0" smtClean="0"/>
                  <a:t>+ </a:t>
                </a:r>
                <a:r>
                  <a:rPr lang="en-US" sz="1900" i="1" dirty="0" err="1" smtClean="0"/>
                  <a:t>iu</a:t>
                </a:r>
                <a:r>
                  <a:rPr lang="en-US" sz="1900" i="1" dirty="0" smtClean="0"/>
                  <a:t>)</a:t>
                </a:r>
                <a14:m>
                  <m:oMath xmlns:m="http://schemas.openxmlformats.org/officeDocument/2006/math">
                    <m:sSup>
                      <m:sSupPr>
                        <m:ctrlPr>
                          <a:rPr lang="en-US" sz="1900" i="1" smtClean="0">
                            <a:latin typeface="Cambria Math"/>
                            <a:sym typeface="Symbol"/>
                          </a:rPr>
                        </m:ctrlPr>
                      </m:sSupPr>
                      <m:e>
                        <m:r>
                          <a:rPr lang="en-US" sz="1900" i="1" smtClean="0">
                            <a:latin typeface="Cambria Math"/>
                            <a:sym typeface="Symbol"/>
                          </a:rPr>
                          <m:t>𝑒</m:t>
                        </m:r>
                      </m:e>
                      <m:sup>
                        <m:r>
                          <a:rPr lang="en-US" sz="1900" i="1" smtClean="0">
                            <a:latin typeface="Cambria Math"/>
                            <a:sym typeface="Symbol"/>
                          </a:rPr>
                          <m:t>−</m:t>
                        </m:r>
                        <m:r>
                          <a:rPr lang="en-US" sz="1900" b="0" i="1" smtClean="0">
                            <a:latin typeface="Cambria Math"/>
                            <a:sym typeface="Symbol"/>
                          </a:rPr>
                          <m:t>𝑖</m:t>
                        </m:r>
                        <m:r>
                          <m:rPr>
                            <m:nor/>
                          </m:rPr>
                          <a:rPr lang="en-US" sz="1900" i="1" dirty="0">
                            <a:sym typeface="Symbol"/>
                          </a:rPr>
                          <m:t></m:t>
                        </m:r>
                        <m:r>
                          <m:rPr>
                            <m:nor/>
                          </m:rPr>
                          <a:rPr lang="en-US" sz="1900" b="0" i="1" dirty="0" smtClean="0">
                            <a:sym typeface="Symbol"/>
                          </a:rPr>
                          <m:t>(</m:t>
                        </m:r>
                        <m:r>
                          <a:rPr lang="en-US" sz="1900" b="0" i="1" dirty="0" smtClean="0">
                            <a:latin typeface="Cambria Math"/>
                            <a:sym typeface="Symbol"/>
                          </a:rPr>
                          <m:t>0)</m:t>
                        </m:r>
                      </m:sup>
                    </m:sSup>
                  </m:oMath>
                </a14:m>
                <a:endParaRPr lang="en-US" sz="1900" i="1" dirty="0" smtClean="0">
                  <a:sym typeface="Symbol"/>
                </a:endParaRPr>
              </a:p>
              <a:p>
                <a:pPr>
                  <a:lnSpc>
                    <a:spcPct val="150000"/>
                  </a:lnSpc>
                </a:pPr>
                <a:endParaRPr lang="en-US" sz="1900" i="1" dirty="0" smtClean="0">
                  <a:sym typeface="Symbol"/>
                </a:endParaRPr>
              </a:p>
              <a:p>
                <a:pPr>
                  <a:lnSpc>
                    <a:spcPct val="150000"/>
                  </a:lnSpc>
                </a:pPr>
                <a:endParaRPr lang="en-US" dirty="0" smtClean="0"/>
              </a:p>
              <a:p>
                <a:pPr>
                  <a:lnSpc>
                    <a:spcPct val="150000"/>
                  </a:lnSpc>
                </a:pPr>
                <a:r>
                  <a:rPr lang="en-US" dirty="0" smtClean="0"/>
                  <a:t>The separation of the slow and fast motion</a:t>
                </a:r>
                <a:r>
                  <a:rPr lang="en-US" sz="1700" dirty="0" smtClean="0"/>
                  <a:t>: </a:t>
                </a:r>
                <a:r>
                  <a:rPr lang="en-US" sz="1900" i="1" dirty="0" smtClean="0"/>
                  <a:t>Y = </a:t>
                </a:r>
                <a:r>
                  <a:rPr lang="en-US" sz="1900" i="1" dirty="0" smtClean="0">
                    <a:sym typeface="Symbol"/>
                  </a:rPr>
                  <a:t></a:t>
                </a:r>
                <a:r>
                  <a:rPr lang="en-US" sz="1900" dirty="0" smtClean="0"/>
                  <a:t>(</a:t>
                </a:r>
                <a:r>
                  <a:rPr lang="en-GB" sz="1900" i="1" dirty="0" smtClean="0">
                    <a:sym typeface="Symbol"/>
                  </a:rPr>
                  <a:t></a:t>
                </a:r>
                <a:r>
                  <a:rPr lang="en-US" sz="1900" baseline="-25000" dirty="0" smtClean="0"/>
                  <a:t>1</a:t>
                </a:r>
                <a:r>
                  <a:rPr lang="en-US" sz="1900" dirty="0" smtClean="0"/>
                  <a:t>) + </a:t>
                </a:r>
                <a:r>
                  <a:rPr lang="en-US" sz="1900" i="1" dirty="0" smtClean="0">
                    <a:sym typeface="Symbol"/>
                  </a:rPr>
                  <a:t></a:t>
                </a:r>
                <a:r>
                  <a:rPr lang="en-US" sz="1900" baseline="-25000" dirty="0" smtClean="0">
                    <a:sym typeface="Symbol"/>
                  </a:rPr>
                  <a:t>1</a:t>
                </a:r>
                <a:r>
                  <a:rPr lang="en-US" sz="1900" dirty="0" smtClean="0"/>
                  <a:t>(</a:t>
                </a:r>
                <a:r>
                  <a:rPr lang="en-GB" sz="1900" i="1" dirty="0" smtClean="0">
                    <a:sym typeface="Symbol"/>
                  </a:rPr>
                  <a:t>t,</a:t>
                </a:r>
                <a:r>
                  <a:rPr lang="en-US" sz="1900" baseline="-25000" dirty="0" smtClean="0"/>
                  <a:t>1 </a:t>
                </a:r>
                <a:r>
                  <a:rPr lang="en-US" sz="1900" dirty="0" smtClean="0"/>
                  <a:t>)+ </a:t>
                </a:r>
                <a:r>
                  <a:rPr lang="en-US" sz="1900" i="1" dirty="0" smtClean="0">
                    <a:sym typeface="Symbol"/>
                  </a:rPr>
                  <a:t> </a:t>
                </a:r>
                <a:r>
                  <a:rPr lang="en-US" sz="1900" i="1" baseline="30000" dirty="0" smtClean="0">
                    <a:sym typeface="Symbol"/>
                  </a:rPr>
                  <a:t>2</a:t>
                </a:r>
                <a:r>
                  <a:rPr lang="en-US" sz="1900" dirty="0" smtClean="0"/>
                  <a:t>…,</a:t>
                </a:r>
              </a:p>
              <a:p>
                <a:pPr>
                  <a:lnSpc>
                    <a:spcPct val="150000"/>
                  </a:lnSpc>
                </a:pPr>
                <a:r>
                  <a:rPr lang="en-US" dirty="0" smtClean="0">
                    <a:sym typeface="Symbol"/>
                  </a:rPr>
                  <a:t>Rescaling of the variables and the parameters</a:t>
                </a:r>
                <a:r>
                  <a:rPr lang="en-US" sz="1700" dirty="0" smtClean="0">
                    <a:sym typeface="Symbol"/>
                  </a:rPr>
                  <a:t>:</a:t>
                </a:r>
                <a:endParaRPr lang="en-GB" sz="1700" dirty="0" smtClean="0">
                  <a:sym typeface="Symbol"/>
                </a:endParaRPr>
              </a:p>
              <a:p>
                <a:pPr algn="ctr">
                  <a:lnSpc>
                    <a:spcPct val="200000"/>
                  </a:lnSpc>
                </a:pPr>
                <a:r>
                  <a:rPr lang="en-GB" sz="1900" i="1" dirty="0" smtClean="0">
                    <a:sym typeface="Symbol"/>
                  </a:rPr>
                  <a:t></a:t>
                </a:r>
                <a:r>
                  <a:rPr lang="en-GB" sz="1900" dirty="0" smtClean="0"/>
                  <a:t> </a:t>
                </a:r>
                <a:r>
                  <a:rPr lang="en-US" sz="1900" dirty="0" smtClean="0">
                    <a:sym typeface="Symbol"/>
                  </a:rPr>
                  <a:t></a:t>
                </a:r>
                <a:r>
                  <a:rPr lang="en-US" sz="1900" dirty="0" smtClean="0"/>
                  <a:t> </a:t>
                </a:r>
                <a:r>
                  <a:rPr lang="en-US" sz="1900" dirty="0"/>
                  <a:t>(</a:t>
                </a:r>
                <a:r>
                  <a:rPr lang="en-US" sz="1900" i="1" dirty="0"/>
                  <a:t>s/</a:t>
                </a:r>
                <a:r>
                  <a:rPr lang="en-US" sz="1900" dirty="0"/>
                  <a:t>3</a:t>
                </a:r>
                <a:r>
                  <a:rPr lang="en-GB" sz="1900" i="1" dirty="0">
                    <a:sym typeface="Symbol"/>
                  </a:rPr>
                  <a:t></a:t>
                </a:r>
                <a:r>
                  <a:rPr lang="en-GB" sz="1900" dirty="0"/>
                  <a:t>)</a:t>
                </a:r>
                <a:r>
                  <a:rPr lang="en-GB" sz="1900" baseline="30000" dirty="0"/>
                  <a:t>1/2</a:t>
                </a:r>
                <a:r>
                  <a:rPr lang="en-GB" sz="1900" dirty="0"/>
                  <a:t>, </a:t>
                </a:r>
                <a:r>
                  <a:rPr lang="en-GB" sz="1900" i="1" dirty="0">
                    <a:sym typeface="Symbol"/>
                  </a:rPr>
                  <a:t></a:t>
                </a:r>
                <a:r>
                  <a:rPr lang="en-GB" sz="1900" dirty="0"/>
                  <a:t> </a:t>
                </a:r>
                <a:r>
                  <a:rPr lang="en-GB" sz="1900" dirty="0">
                    <a:sym typeface="Symbol"/>
                  </a:rPr>
                  <a:t></a:t>
                </a:r>
                <a:r>
                  <a:rPr lang="en-GB" sz="1900" dirty="0"/>
                  <a:t> </a:t>
                </a:r>
                <a:r>
                  <a:rPr lang="en-GB" sz="1900" i="1" dirty="0"/>
                  <a:t>b/s</a:t>
                </a:r>
                <a:r>
                  <a:rPr lang="en-GB" sz="1900" baseline="30000" dirty="0"/>
                  <a:t>2</a:t>
                </a:r>
                <a:r>
                  <a:rPr lang="en-GB" sz="1900" dirty="0"/>
                  <a:t>, </a:t>
                </a:r>
                <a:r>
                  <a:rPr lang="en-GB" sz="1900" i="1" dirty="0"/>
                  <a:t>f</a:t>
                </a:r>
                <a:r>
                  <a:rPr lang="en-GB" sz="1900" dirty="0"/>
                  <a:t> </a:t>
                </a:r>
                <a:r>
                  <a:rPr lang="en-GB" sz="1900" dirty="0">
                    <a:sym typeface="Symbol"/>
                  </a:rPr>
                  <a:t></a:t>
                </a:r>
                <a:r>
                  <a:rPr lang="en-GB" sz="1900" dirty="0"/>
                  <a:t> </a:t>
                </a:r>
                <a:r>
                  <a:rPr lang="en-GB" sz="1900" i="1" dirty="0"/>
                  <a:t>F/s</a:t>
                </a:r>
                <a:r>
                  <a:rPr lang="en-GB" sz="1900" i="1" dirty="0">
                    <a:sym typeface="Symbol"/>
                  </a:rPr>
                  <a:t>, </a:t>
                </a:r>
                <a:r>
                  <a:rPr lang="en-GB" sz="1900" dirty="0" smtClean="0"/>
                  <a:t> </a:t>
                </a:r>
                <a:r>
                  <a:rPr lang="en-US" sz="1900" dirty="0" smtClean="0">
                    <a:sym typeface="Symbol"/>
                  </a:rPr>
                  <a:t></a:t>
                </a:r>
                <a:r>
                  <a:rPr lang="en-US" sz="1900" dirty="0" smtClean="0"/>
                  <a:t> </a:t>
                </a:r>
                <a:r>
                  <a:rPr lang="en-US" sz="1900" i="1" dirty="0" smtClean="0"/>
                  <a:t>s</a:t>
                </a:r>
                <a:r>
                  <a:rPr lang="en-GB" sz="1900" i="1" dirty="0" smtClean="0">
                    <a:sym typeface="Symbol"/>
                  </a:rPr>
                  <a:t></a:t>
                </a:r>
                <a:r>
                  <a:rPr lang="en-US" sz="1900" baseline="-25000" dirty="0" smtClean="0"/>
                  <a:t>1</a:t>
                </a:r>
                <a:r>
                  <a:rPr lang="en-US" sz="1900" dirty="0" smtClean="0"/>
                  <a:t>, </a:t>
                </a:r>
                <a:r>
                  <a:rPr lang="en-GB" sz="1900" i="1" dirty="0" smtClean="0">
                    <a:sym typeface="Symbol"/>
                  </a:rPr>
                  <a:t></a:t>
                </a:r>
                <a:r>
                  <a:rPr lang="en-GB" sz="1900" dirty="0" smtClean="0"/>
                  <a:t> </a:t>
                </a:r>
                <a:r>
                  <a:rPr lang="en-US" sz="1900" dirty="0" smtClean="0">
                    <a:sym typeface="Symbol"/>
                  </a:rPr>
                  <a:t></a:t>
                </a:r>
                <a:r>
                  <a:rPr lang="en-US" sz="1900" dirty="0" smtClean="0"/>
                  <a:t> </a:t>
                </a:r>
                <a:r>
                  <a:rPr lang="en-GB" sz="1900" i="1" dirty="0" smtClean="0">
                    <a:sym typeface="Symbol"/>
                  </a:rPr>
                  <a:t></a:t>
                </a:r>
                <a:r>
                  <a:rPr lang="en-GB" sz="1900" baseline="30000" dirty="0" smtClean="0">
                    <a:sym typeface="Symbol"/>
                  </a:rPr>
                  <a:t></a:t>
                </a:r>
                <a:r>
                  <a:rPr lang="en-US" sz="1900" baseline="30000" dirty="0" smtClean="0"/>
                  <a:t>1</a:t>
                </a:r>
                <a:r>
                  <a:rPr lang="en-US" sz="1900" i="1" dirty="0" smtClean="0">
                    <a:sym typeface="Symbol"/>
                  </a:rPr>
                  <a:t></a:t>
                </a:r>
                <a:r>
                  <a:rPr lang="en-US" sz="1900" dirty="0" smtClean="0"/>
                  <a:t>,</a:t>
                </a:r>
                <a:r>
                  <a:rPr lang="en-GB" i="1" dirty="0" smtClean="0">
                    <a:solidFill>
                      <a:prstClr val="black"/>
                    </a:solidFill>
                    <a:sym typeface="Symbol"/>
                  </a:rPr>
                  <a:t> </a:t>
                </a:r>
                <a:r>
                  <a:rPr lang="de-DE" i="1" dirty="0">
                    <a:latin typeface="Times New Roman"/>
                    <a:ea typeface="Arial Unicode MS"/>
                    <a:cs typeface="Times New Roman"/>
                    <a:sym typeface="Symbol"/>
                  </a:rPr>
                  <a:t></a:t>
                </a:r>
                <a:r>
                  <a:rPr lang="de-DE" baseline="-25000" dirty="0">
                    <a:latin typeface="Times New Roman"/>
                    <a:ea typeface="Arial Unicode MS"/>
                  </a:rPr>
                  <a:t>0</a:t>
                </a:r>
                <a:r>
                  <a:rPr lang="de-DE" dirty="0">
                    <a:latin typeface="Times New Roman"/>
                    <a:ea typeface="Arial Unicode MS"/>
                  </a:rPr>
                  <a:t>(</a:t>
                </a:r>
                <a:r>
                  <a:rPr lang="de-DE" i="1" dirty="0">
                    <a:latin typeface="Times New Roman"/>
                    <a:ea typeface="Arial Unicode MS"/>
                    <a:cs typeface="Times New Roman"/>
                    <a:sym typeface="Symbol"/>
                  </a:rPr>
                  <a:t></a:t>
                </a:r>
                <a:r>
                  <a:rPr lang="de-DE" dirty="0">
                    <a:latin typeface="Times New Roman"/>
                    <a:ea typeface="Arial Unicode MS"/>
                  </a:rPr>
                  <a:t>) = 1 + </a:t>
                </a:r>
                <a:r>
                  <a:rPr lang="de-DE" i="1" dirty="0">
                    <a:latin typeface="Times New Roman"/>
                    <a:ea typeface="Arial Unicode MS"/>
                    <a:cs typeface="Times New Roman"/>
                    <a:sym typeface="Symbol"/>
                  </a:rPr>
                  <a:t></a:t>
                </a:r>
                <a:r>
                  <a:rPr lang="de-DE" dirty="0">
                    <a:latin typeface="Times New Roman"/>
                    <a:ea typeface="Arial Unicode MS"/>
                  </a:rPr>
                  <a:t>, </a:t>
                </a:r>
                <a:endParaRPr lang="en-US" dirty="0" smtClean="0"/>
              </a:p>
              <a:p>
                <a:pPr algn="just">
                  <a:lnSpc>
                    <a:spcPct val="150000"/>
                  </a:lnSpc>
                </a:pPr>
                <a:r>
                  <a:rPr lang="en-US" dirty="0" smtClean="0"/>
                  <a:t>and the separation of the slow and fast variables entail the averaged equation for the slow complex amplitude</a:t>
                </a:r>
                <a:r>
                  <a:rPr lang="en-US" sz="1700" dirty="0" smtClean="0"/>
                  <a:t>: </a:t>
                </a:r>
              </a:p>
              <a:p>
                <a:pPr algn="just">
                  <a:lnSpc>
                    <a:spcPct val="150000"/>
                  </a:lnSpc>
                </a:pPr>
                <a:endParaRPr lang="en-US" sz="1700" dirty="0"/>
              </a:p>
              <a:p>
                <a:pPr algn="just">
                  <a:lnSpc>
                    <a:spcPct val="150000"/>
                  </a:lnSpc>
                </a:pPr>
                <a:endParaRPr lang="en-US" sz="1700" dirty="0" smtClean="0"/>
              </a:p>
              <a:p>
                <a:pPr>
                  <a:lnSpc>
                    <a:spcPct val="150000"/>
                  </a:lnSpc>
                </a:pPr>
                <a:r>
                  <a:rPr lang="en-US" dirty="0" smtClean="0"/>
                  <a:t>The real-valued amplitude and the phase are: </a:t>
                </a:r>
                <a:r>
                  <a:rPr lang="en-US" b="1" i="1" dirty="0">
                    <a:solidFill>
                      <a:prstClr val="black"/>
                    </a:solidFill>
                  </a:rPr>
                  <a:t>a</a:t>
                </a:r>
                <a:r>
                  <a:rPr lang="en-US" b="1" dirty="0">
                    <a:solidFill>
                      <a:prstClr val="black"/>
                    </a:solidFill>
                  </a:rPr>
                  <a:t> = |</a:t>
                </a:r>
                <a:r>
                  <a:rPr lang="en-GB" b="1" i="1" dirty="0">
                    <a:solidFill>
                      <a:prstClr val="black"/>
                    </a:solidFill>
                    <a:sym typeface="Symbol"/>
                  </a:rPr>
                  <a:t></a:t>
                </a:r>
                <a:r>
                  <a:rPr lang="en-US" b="1" dirty="0">
                    <a:solidFill>
                      <a:prstClr val="black"/>
                    </a:solidFill>
                  </a:rPr>
                  <a:t>|, </a:t>
                </a:r>
                <a:r>
                  <a:rPr lang="en-GB" b="1" i="1" dirty="0">
                    <a:solidFill>
                      <a:prstClr val="black"/>
                    </a:solidFill>
                    <a:sym typeface="Symbol"/>
                  </a:rPr>
                  <a:t></a:t>
                </a:r>
                <a:r>
                  <a:rPr lang="en-US" b="1" dirty="0">
                    <a:solidFill>
                      <a:prstClr val="black"/>
                    </a:solidFill>
                  </a:rPr>
                  <a:t> = </a:t>
                </a:r>
                <a:r>
                  <a:rPr lang="en-US" b="1" dirty="0" err="1">
                    <a:solidFill>
                      <a:prstClr val="black"/>
                    </a:solidFill>
                  </a:rPr>
                  <a:t>arg</a:t>
                </a:r>
                <a:r>
                  <a:rPr lang="en-GB" b="1" i="1" dirty="0" smtClean="0">
                    <a:solidFill>
                      <a:prstClr val="black"/>
                    </a:solidFill>
                    <a:sym typeface="Symbol"/>
                  </a:rPr>
                  <a:t>,</a:t>
                </a:r>
                <a:endParaRPr lang="en-US" b="1" dirty="0" smtClean="0"/>
              </a:p>
              <a:p>
                <a:pPr algn="ctr">
                  <a:lnSpc>
                    <a:spcPct val="150000"/>
                  </a:lnSpc>
                </a:pPr>
                <a:r>
                  <a:rPr lang="en-US" b="1" i="1" dirty="0" smtClean="0"/>
                  <a:t>u(</a:t>
                </a:r>
                <a:r>
                  <a:rPr lang="en-GB" b="1" i="1" dirty="0" smtClean="0">
                    <a:sym typeface="Symbol"/>
                  </a:rPr>
                  <a:t>t, </a:t>
                </a:r>
                <a:r>
                  <a:rPr lang="en-US" b="1" i="1" dirty="0" smtClean="0">
                    <a:sym typeface="Symbol"/>
                  </a:rPr>
                  <a:t>) = </a:t>
                </a:r>
                <a:r>
                  <a:rPr lang="en-GB" b="1" i="1" dirty="0" smtClean="0">
                    <a:sym typeface="Symbol"/>
                  </a:rPr>
                  <a:t>a(/s)</a:t>
                </a:r>
                <a:r>
                  <a:rPr lang="en-GB" b="1" dirty="0" smtClean="0">
                    <a:sym typeface="Symbol"/>
                  </a:rPr>
                  <a:t>cos</a:t>
                </a:r>
                <a:r>
                  <a:rPr lang="en-GB" b="1" i="1" dirty="0" smtClean="0">
                    <a:sym typeface="Symbol"/>
                  </a:rPr>
                  <a:t>(t + </a:t>
                </a:r>
                <a:r>
                  <a:rPr lang="en-GB" b="1" i="1" dirty="0" smtClean="0">
                    <a:solidFill>
                      <a:prstClr val="black"/>
                    </a:solidFill>
                    <a:sym typeface="Symbol"/>
                  </a:rPr>
                  <a:t>(</a:t>
                </a:r>
                <a:r>
                  <a:rPr lang="en-GB" b="1" i="1" dirty="0" smtClean="0">
                    <a:sym typeface="Symbol"/>
                  </a:rPr>
                  <a:t>/s)) + </a:t>
                </a:r>
                <a:r>
                  <a:rPr lang="en-US" b="1" i="1" dirty="0" smtClean="0">
                    <a:sym typeface="Symbol"/>
                  </a:rPr>
                  <a:t>…</a:t>
                </a:r>
                <a:endParaRPr lang="en-US" b="1" i="1" dirty="0" smtClean="0"/>
              </a:p>
            </p:txBody>
          </p:sp>
        </mc:Choice>
        <mc:Fallback xmlns="">
          <p:sp>
            <p:nvSpPr>
              <p:cNvPr id="3" name="Прямоугольник 2"/>
              <p:cNvSpPr>
                <a:spLocks noRot="1" noChangeAspect="1" noMove="1" noResize="1" noEditPoints="1" noAdjustHandles="1" noChangeArrowheads="1" noChangeShapeType="1" noTextEdit="1"/>
              </p:cNvSpPr>
              <p:nvPr/>
            </p:nvSpPr>
            <p:spPr>
              <a:xfrm>
                <a:off x="395536" y="1060443"/>
                <a:ext cx="8496944" cy="5187959"/>
              </a:xfrm>
              <a:prstGeom prst="rect">
                <a:avLst/>
              </a:prstGeom>
              <a:blipFill rotWithShape="1">
                <a:blip r:embed="rId3"/>
                <a:stretch>
                  <a:fillRect l="-646" r="-574" b="-118"/>
                </a:stretch>
              </a:blipFill>
            </p:spPr>
            <p:txBody>
              <a:bodyPr/>
              <a:lstStyle/>
              <a:p>
                <a:r>
                  <a:rPr lang="en-US">
                    <a:noFill/>
                  </a:rPr>
                  <a:t> </a:t>
                </a:r>
              </a:p>
            </p:txBody>
          </p:sp>
        </mc:Fallback>
      </mc:AlternateContent>
      <p:sp>
        <p:nvSpPr>
          <p:cNvPr id="4"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8" name="Rectangle 5"/>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graphicFrame>
        <p:nvGraphicFramePr>
          <p:cNvPr id="6" name="Объект 5"/>
          <p:cNvGraphicFramePr>
            <a:graphicFrameLocks noChangeAspect="1"/>
          </p:cNvGraphicFramePr>
          <p:nvPr>
            <p:extLst>
              <p:ext uri="{D42A27DB-BD31-4B8C-83A1-F6EECF244321}">
                <p14:modId xmlns:p14="http://schemas.microsoft.com/office/powerpoint/2010/main" val="2315249901"/>
              </p:ext>
            </p:extLst>
          </p:nvPr>
        </p:nvGraphicFramePr>
        <p:xfrm>
          <a:off x="2439988" y="1612900"/>
          <a:ext cx="4192587" cy="663575"/>
        </p:xfrm>
        <a:graphic>
          <a:graphicData uri="http://schemas.openxmlformats.org/presentationml/2006/ole">
            <mc:AlternateContent xmlns:mc="http://schemas.openxmlformats.org/markup-compatibility/2006">
              <mc:Choice xmlns:v="urn:schemas-microsoft-com:vml" Requires="v">
                <p:oleObj spid="_x0000_s5937" name="Формула" r:id="rId4" imgW="2705040" imgH="431640" progId="Equation.3">
                  <p:embed/>
                </p:oleObj>
              </mc:Choice>
              <mc:Fallback>
                <p:oleObj name="Формула" r:id="rId4" imgW="2705040" imgH="431640" progId="Equation.3">
                  <p:embed/>
                  <p:pic>
                    <p:nvPicPr>
                      <p:cNvPr id="0" name="Объект 7"/>
                      <p:cNvPicPr>
                        <a:picLocks noChangeAspect="1" noChangeArrowheads="1"/>
                      </p:cNvPicPr>
                      <p:nvPr/>
                    </p:nvPicPr>
                    <p:blipFill>
                      <a:blip r:embed="rId5"/>
                      <a:srcRect/>
                      <a:stretch>
                        <a:fillRect/>
                      </a:stretch>
                    </p:blipFill>
                    <p:spPr bwMode="auto">
                      <a:xfrm>
                        <a:off x="2439988" y="1612900"/>
                        <a:ext cx="4192587" cy="663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 name="Объект 6"/>
          <p:cNvGraphicFramePr>
            <a:graphicFrameLocks noChangeAspect="1"/>
          </p:cNvGraphicFramePr>
          <p:nvPr>
            <p:extLst>
              <p:ext uri="{D42A27DB-BD31-4B8C-83A1-F6EECF244321}">
                <p14:modId xmlns:p14="http://schemas.microsoft.com/office/powerpoint/2010/main" val="1372477415"/>
              </p:ext>
            </p:extLst>
          </p:nvPr>
        </p:nvGraphicFramePr>
        <p:xfrm>
          <a:off x="2933700" y="4652963"/>
          <a:ext cx="3417888" cy="568325"/>
        </p:xfrm>
        <a:graphic>
          <a:graphicData uri="http://schemas.openxmlformats.org/presentationml/2006/ole">
            <mc:AlternateContent xmlns:mc="http://schemas.openxmlformats.org/markup-compatibility/2006">
              <mc:Choice xmlns:v="urn:schemas-microsoft-com:vml" Requires="v">
                <p:oleObj spid="_x0000_s5938" name="Формула" r:id="rId6" imgW="2361960" imgH="393480" progId="Equation.3">
                  <p:embed/>
                </p:oleObj>
              </mc:Choice>
              <mc:Fallback>
                <p:oleObj name="Формула" r:id="rId6" imgW="2361960" imgH="393480" progId="Equation.3">
                  <p:embed/>
                  <p:pic>
                    <p:nvPicPr>
                      <p:cNvPr id="0" name="Объект 5"/>
                      <p:cNvPicPr>
                        <a:picLocks noChangeAspect="1" noChangeArrowheads="1"/>
                      </p:cNvPicPr>
                      <p:nvPr/>
                    </p:nvPicPr>
                    <p:blipFill>
                      <a:blip r:embed="rId7"/>
                      <a:srcRect/>
                      <a:stretch>
                        <a:fillRect/>
                      </a:stretch>
                    </p:blipFill>
                    <p:spPr bwMode="auto">
                      <a:xfrm>
                        <a:off x="2933700" y="4652963"/>
                        <a:ext cx="3417888" cy="56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272717060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Объект 2"/>
          <p:cNvGraphicFramePr>
            <a:graphicFrameLocks noChangeAspect="1"/>
          </p:cNvGraphicFramePr>
          <p:nvPr>
            <p:extLst>
              <p:ext uri="{D42A27DB-BD31-4B8C-83A1-F6EECF244321}">
                <p14:modId xmlns:p14="http://schemas.microsoft.com/office/powerpoint/2010/main" val="3242719032"/>
              </p:ext>
            </p:extLst>
          </p:nvPr>
        </p:nvGraphicFramePr>
        <p:xfrm>
          <a:off x="2732088" y="957089"/>
          <a:ext cx="3927475" cy="1247775"/>
        </p:xfrm>
        <a:graphic>
          <a:graphicData uri="http://schemas.openxmlformats.org/presentationml/2006/ole">
            <mc:AlternateContent xmlns:mc="http://schemas.openxmlformats.org/markup-compatibility/2006">
              <mc:Choice xmlns:v="urn:schemas-microsoft-com:vml" Requires="v">
                <p:oleObj spid="_x0000_s37950" name="Формула" r:id="rId3" imgW="2514600" imgH="812520" progId="Equation.3">
                  <p:embed/>
                </p:oleObj>
              </mc:Choice>
              <mc:Fallback>
                <p:oleObj name="Формула" r:id="rId3" imgW="2514600" imgH="812520" progId="Equation.3">
                  <p:embed/>
                  <p:pic>
                    <p:nvPicPr>
                      <p:cNvPr id="0" name="Объект 8"/>
                      <p:cNvPicPr>
                        <a:picLocks noChangeAspect="1" noChangeArrowheads="1"/>
                      </p:cNvPicPr>
                      <p:nvPr/>
                    </p:nvPicPr>
                    <p:blipFill>
                      <a:blip r:embed="rId4"/>
                      <a:srcRect/>
                      <a:stretch>
                        <a:fillRect/>
                      </a:stretch>
                    </p:blipFill>
                    <p:spPr bwMode="auto">
                      <a:xfrm>
                        <a:off x="2732088" y="957089"/>
                        <a:ext cx="3927475" cy="1247775"/>
                      </a:xfrm>
                      <a:prstGeom prst="rect">
                        <a:avLst/>
                      </a:prstGeom>
                      <a:noFill/>
                      <a:ln>
                        <a:noFill/>
                      </a:ln>
                    </p:spPr>
                  </p:pic>
                </p:oleObj>
              </mc:Fallback>
            </mc:AlternateContent>
          </a:graphicData>
        </a:graphic>
      </p:graphicFrame>
      <p:sp>
        <p:nvSpPr>
          <p:cNvPr id="4" name="Прямоугольник 3"/>
          <p:cNvSpPr/>
          <p:nvPr/>
        </p:nvSpPr>
        <p:spPr>
          <a:xfrm>
            <a:off x="2915816" y="404664"/>
            <a:ext cx="3132589" cy="400110"/>
          </a:xfrm>
          <a:prstGeom prst="rect">
            <a:avLst/>
          </a:prstGeom>
        </p:spPr>
        <p:txBody>
          <a:bodyPr wrap="none">
            <a:spAutoFit/>
          </a:bodyPr>
          <a:lstStyle/>
          <a:p>
            <a:r>
              <a:rPr lang="en-US" sz="2000" b="1" dirty="0" smtClean="0">
                <a:solidFill>
                  <a:srgbClr val="0070C0"/>
                </a:solidFill>
                <a:effectLst>
                  <a:outerShdw blurRad="38100" dist="38100" dir="2700000" algn="tl">
                    <a:srgbClr val="000000">
                      <a:alpha val="43137"/>
                    </a:srgbClr>
                  </a:outerShdw>
                </a:effectLst>
              </a:rPr>
              <a:t>Constant detuning </a:t>
            </a:r>
            <a:r>
              <a:rPr lang="en-US" sz="2000" b="1" dirty="0" smtClean="0">
                <a:solidFill>
                  <a:srgbClr val="0070C0"/>
                </a:solidFill>
              </a:rPr>
              <a:t>(</a:t>
            </a:r>
            <a:r>
              <a:rPr lang="en-US" sz="2000" b="1" i="1" dirty="0" smtClean="0">
                <a:solidFill>
                  <a:srgbClr val="0070C0"/>
                </a:solidFill>
                <a:sym typeface="Symbol"/>
              </a:rPr>
              <a:t> = </a:t>
            </a:r>
            <a:r>
              <a:rPr lang="en-US" sz="2000" b="1" dirty="0" smtClean="0">
                <a:solidFill>
                  <a:srgbClr val="0070C0"/>
                </a:solidFill>
                <a:sym typeface="Symbol"/>
              </a:rPr>
              <a:t>0)</a:t>
            </a:r>
            <a:endParaRPr lang="en-GB" sz="2000" dirty="0">
              <a:solidFill>
                <a:srgbClr val="0070C0"/>
              </a:solidFill>
            </a:endParaRPr>
          </a:p>
        </p:txBody>
      </p:sp>
      <mc:AlternateContent xmlns:mc="http://schemas.openxmlformats.org/markup-compatibility/2006" xmlns:a14="http://schemas.microsoft.com/office/drawing/2010/main">
        <mc:Choice Requires="a14">
          <p:sp>
            <p:nvSpPr>
              <p:cNvPr id="13" name="Прямоугольник 12"/>
              <p:cNvSpPr/>
              <p:nvPr/>
            </p:nvSpPr>
            <p:spPr>
              <a:xfrm>
                <a:off x="404282" y="4413344"/>
                <a:ext cx="8496944" cy="1391920"/>
              </a:xfrm>
              <a:prstGeom prst="rect">
                <a:avLst/>
              </a:prstGeom>
            </p:spPr>
            <p:txBody>
              <a:bodyPr wrap="square">
                <a:spAutoFit/>
              </a:bodyPr>
              <a:lstStyle/>
              <a:p>
                <a:pPr algn="just">
                  <a:lnSpc>
                    <a:spcPct val="120000"/>
                  </a:lnSpc>
                </a:pPr>
                <a:r>
                  <a:rPr lang="en-US" sz="1600" b="1" dirty="0" smtClean="0"/>
                  <a:t>Fig. 1. </a:t>
                </a:r>
                <a:r>
                  <a:rPr lang="en-US" sz="1600" dirty="0" smtClean="0"/>
                  <a:t>The amplitudes and the phases of the </a:t>
                </a:r>
                <a:r>
                  <a:rPr lang="en-US" sz="1600" b="1" i="1" dirty="0" smtClean="0"/>
                  <a:t>quasi-linear ( f </a:t>
                </a:r>
                <a:r>
                  <a:rPr lang="en-US" sz="1600" b="1" dirty="0"/>
                  <a:t>&lt; </a:t>
                </a:r>
                <a:r>
                  <a:rPr lang="en-US" sz="1600" b="1" i="1" dirty="0" smtClean="0"/>
                  <a:t>f</a:t>
                </a:r>
                <a:r>
                  <a:rPr lang="en-US" sz="1600" b="1" baseline="-25000" dirty="0" smtClean="0"/>
                  <a:t>1</a:t>
                </a:r>
                <a:r>
                  <a:rPr lang="en-US" sz="1600" b="1" dirty="0" smtClean="0"/>
                  <a:t> ) and strongly nonlinear (</a:t>
                </a:r>
                <a:r>
                  <a:rPr lang="en-US" sz="1600" b="1" i="1" dirty="0" smtClean="0"/>
                  <a:t>f</a:t>
                </a:r>
                <a:r>
                  <a:rPr lang="en-US" sz="1600" b="1" dirty="0" smtClean="0"/>
                  <a:t> &gt; </a:t>
                </a:r>
                <a:r>
                  <a:rPr lang="en-US" sz="1600" b="1" i="1" dirty="0" smtClean="0"/>
                  <a:t>f</a:t>
                </a:r>
                <a:r>
                  <a:rPr lang="en-US" sz="1600" b="1" i="1" baseline="-25000" dirty="0" smtClean="0"/>
                  <a:t>1</a:t>
                </a:r>
                <a:r>
                  <a:rPr lang="en-US" sz="1600" b="1" i="1" dirty="0" smtClean="0"/>
                  <a:t> ) </a:t>
                </a:r>
                <a:r>
                  <a:rPr lang="en-US" sz="1600" b="1" dirty="0" smtClean="0"/>
                  <a:t>oscillators, </a:t>
                </a:r>
                <a:r>
                  <a:rPr lang="en-US" sz="1600" dirty="0" smtClean="0"/>
                  <a:t> </a:t>
                </a:r>
                <a:r>
                  <a:rPr lang="en-US" sz="1600" i="1" dirty="0" smtClean="0"/>
                  <a:t>f</a:t>
                </a:r>
                <a:r>
                  <a:rPr lang="en-US" sz="1600" baseline="-25000" dirty="0" smtClean="0"/>
                  <a:t>1</a:t>
                </a:r>
                <a:r>
                  <a:rPr lang="en-US" sz="1600" dirty="0" smtClean="0"/>
                  <a:t> = </a:t>
                </a:r>
                <a14:m>
                  <m:oMath xmlns:m="http://schemas.openxmlformats.org/officeDocument/2006/math">
                    <m:rad>
                      <m:radPr>
                        <m:degHide m:val="on"/>
                        <m:ctrlPr>
                          <a:rPr lang="en-US" sz="1600" i="1" smtClean="0">
                            <a:latin typeface="Cambria Math"/>
                          </a:rPr>
                        </m:ctrlPr>
                      </m:radPr>
                      <m:deg/>
                      <m:e>
                        <m:r>
                          <a:rPr lang="en-US" sz="1600" b="0" i="1" smtClean="0">
                            <a:latin typeface="Cambria Math"/>
                          </a:rPr>
                          <m:t>2/27</m:t>
                        </m:r>
                      </m:e>
                    </m:rad>
                  </m:oMath>
                </a14:m>
                <a:r>
                  <a:rPr lang="en-GB" sz="1600" dirty="0" smtClean="0"/>
                  <a:t> = 0.2721</a:t>
                </a:r>
              </a:p>
              <a:p>
                <a:pPr algn="just">
                  <a:lnSpc>
                    <a:spcPct val="120000"/>
                  </a:lnSpc>
                </a:pPr>
                <a:endParaRPr lang="en-GB" sz="1700" dirty="0"/>
              </a:p>
              <a:p>
                <a:pPr algn="just">
                  <a:lnSpc>
                    <a:spcPct val="120000"/>
                  </a:lnSpc>
                </a:pPr>
                <a:r>
                  <a:rPr lang="en-GB" dirty="0" smtClean="0"/>
                  <a:t>The amplitudes and the phases can be represented as </a:t>
                </a:r>
                <a:r>
                  <a:rPr lang="en-GB" b="1" dirty="0" smtClean="0"/>
                  <a:t>slow</a:t>
                </a:r>
                <a:r>
                  <a:rPr lang="en-GB" dirty="0" smtClean="0"/>
                  <a:t> </a:t>
                </a:r>
                <a:r>
                  <a:rPr lang="en-GB" b="1" dirty="0" smtClean="0"/>
                  <a:t>periodic</a:t>
                </a:r>
                <a:r>
                  <a:rPr lang="en-GB" dirty="0" smtClean="0"/>
                  <a:t> </a:t>
                </a:r>
                <a:r>
                  <a:rPr lang="en-GB" b="1" dirty="0" smtClean="0"/>
                  <a:t>processes</a:t>
                </a:r>
                <a:r>
                  <a:rPr lang="en-GB" dirty="0" smtClean="0"/>
                  <a:t>.</a:t>
                </a:r>
                <a:endParaRPr lang="en-GB" dirty="0"/>
              </a:p>
            </p:txBody>
          </p:sp>
        </mc:Choice>
        <mc:Fallback xmlns="">
          <p:sp>
            <p:nvSpPr>
              <p:cNvPr id="13" name="Прямоугольник 12"/>
              <p:cNvSpPr>
                <a:spLocks noRot="1" noChangeAspect="1" noMove="1" noResize="1" noEditPoints="1" noAdjustHandles="1" noChangeArrowheads="1" noChangeShapeType="1" noTextEdit="1"/>
              </p:cNvSpPr>
              <p:nvPr/>
            </p:nvSpPr>
            <p:spPr>
              <a:xfrm>
                <a:off x="404282" y="4413344"/>
                <a:ext cx="8496944" cy="1391920"/>
              </a:xfrm>
              <a:prstGeom prst="rect">
                <a:avLst/>
              </a:prstGeom>
              <a:blipFill rotWithShape="1">
                <a:blip r:embed="rId5"/>
                <a:stretch>
                  <a:fillRect l="-574" r="-430" b="-4825"/>
                </a:stretch>
              </a:blipFill>
            </p:spPr>
            <p:txBody>
              <a:bodyPr/>
              <a:lstStyle/>
              <a:p>
                <a:r>
                  <a:rPr lang="en-US">
                    <a:noFill/>
                  </a:rPr>
                  <a:t> </a:t>
                </a:r>
              </a:p>
            </p:txBody>
          </p:sp>
        </mc:Fallback>
      </mc:AlternateContent>
      <p:pic>
        <p:nvPicPr>
          <p:cNvPr id="7" name="Рисунок 6"/>
          <p:cNvPicPr/>
          <p:nvPr/>
        </p:nvPicPr>
        <p:blipFill rotWithShape="1">
          <a:blip r:embed="rId6">
            <a:extLst>
              <a:ext uri="{28A0092B-C50C-407E-A947-70E740481C1C}">
                <a14:useLocalDpi xmlns:a14="http://schemas.microsoft.com/office/drawing/2010/main" val="0"/>
              </a:ext>
            </a:extLst>
          </a:blip>
          <a:srcRect t="1877" b="50171"/>
          <a:stretch/>
        </p:blipFill>
        <p:spPr bwMode="auto">
          <a:xfrm>
            <a:off x="539552" y="2348880"/>
            <a:ext cx="7632848" cy="2016224"/>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37270429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оловок 6"/>
          <p:cNvSpPr>
            <a:spLocks noGrp="1"/>
          </p:cNvSpPr>
          <p:nvPr>
            <p:ph type="title"/>
          </p:nvPr>
        </p:nvSpPr>
        <p:spPr>
          <a:xfrm>
            <a:off x="457200" y="404664"/>
            <a:ext cx="8229600" cy="475456"/>
          </a:xfrm>
        </p:spPr>
        <p:txBody>
          <a:bodyPr/>
          <a:lstStyle/>
          <a:p>
            <a:r>
              <a:rPr lang="en-US" sz="2000" b="1" dirty="0" smtClean="0">
                <a:solidFill>
                  <a:srgbClr val="2F5897"/>
                </a:solidFill>
              </a:rPr>
              <a:t>Time-varying detuning (</a:t>
            </a:r>
            <a:r>
              <a:rPr lang="en-US" sz="2000" b="1" i="1" dirty="0" smtClean="0">
                <a:solidFill>
                  <a:srgbClr val="2F5897"/>
                </a:solidFill>
                <a:sym typeface="Symbol"/>
              </a:rPr>
              <a:t></a:t>
            </a:r>
            <a:r>
              <a:rPr lang="en-US" sz="2000" b="1" dirty="0" smtClean="0">
                <a:solidFill>
                  <a:srgbClr val="2F5897"/>
                </a:solidFill>
              </a:rPr>
              <a:t> </a:t>
            </a:r>
            <a:r>
              <a:rPr lang="en-US" sz="2000" b="1" dirty="0">
                <a:solidFill>
                  <a:srgbClr val="2F5897"/>
                </a:solidFill>
                <a:sym typeface="Symbol"/>
              </a:rPr>
              <a:t></a:t>
            </a:r>
            <a:r>
              <a:rPr lang="en-US" sz="2000" b="1" dirty="0" smtClean="0">
                <a:solidFill>
                  <a:srgbClr val="2F5897"/>
                </a:solidFill>
              </a:rPr>
              <a:t> 0)</a:t>
            </a:r>
            <a:endParaRPr lang="en-GB" sz="4800" dirty="0"/>
          </a:p>
        </p:txBody>
      </p:sp>
      <p:sp>
        <p:nvSpPr>
          <p:cNvPr id="8" name="Прямоугольник 7"/>
          <p:cNvSpPr/>
          <p:nvPr/>
        </p:nvSpPr>
        <p:spPr>
          <a:xfrm>
            <a:off x="683568" y="4208660"/>
            <a:ext cx="7920880" cy="732508"/>
          </a:xfrm>
          <a:prstGeom prst="rect">
            <a:avLst/>
          </a:prstGeom>
        </p:spPr>
        <p:txBody>
          <a:bodyPr wrap="square">
            <a:spAutoFit/>
          </a:bodyPr>
          <a:lstStyle/>
          <a:p>
            <a:pPr algn="just">
              <a:lnSpc>
                <a:spcPct val="130000"/>
              </a:lnSpc>
            </a:pPr>
            <a:r>
              <a:rPr lang="en-US" sz="1600" b="1" dirty="0"/>
              <a:t>Fig. </a:t>
            </a:r>
            <a:r>
              <a:rPr lang="en-US" sz="1600" b="1" dirty="0" smtClean="0"/>
              <a:t>2. </a:t>
            </a:r>
            <a:r>
              <a:rPr lang="en-US" sz="1600" dirty="0" smtClean="0"/>
              <a:t>Autoresonance </a:t>
            </a:r>
            <a:r>
              <a:rPr lang="en-US" sz="1600" dirty="0"/>
              <a:t>and </a:t>
            </a:r>
            <a:r>
              <a:rPr lang="en-US" sz="1600" dirty="0" smtClean="0"/>
              <a:t>saturation for different values of the parameters </a:t>
            </a:r>
            <a:r>
              <a:rPr lang="en-US" sz="1600" b="1" i="1" dirty="0" smtClean="0"/>
              <a:t>f &gt; f</a:t>
            </a:r>
            <a:r>
              <a:rPr lang="en-US" sz="1600" b="1" baseline="-25000" dirty="0" smtClean="0"/>
              <a:t>1</a:t>
            </a:r>
            <a:r>
              <a:rPr lang="en-US" sz="1600" b="1" dirty="0" smtClean="0"/>
              <a:t> </a:t>
            </a:r>
            <a:r>
              <a:rPr lang="en-US" sz="1600" dirty="0"/>
              <a:t>and </a:t>
            </a:r>
            <a:r>
              <a:rPr lang="en-GB" sz="1600" i="1" dirty="0">
                <a:sym typeface="Symbol"/>
              </a:rPr>
              <a:t></a:t>
            </a:r>
            <a:r>
              <a:rPr lang="en-GB" sz="1600" dirty="0"/>
              <a:t>; </a:t>
            </a:r>
            <a:r>
              <a:rPr lang="en-GB" sz="1600" dirty="0" smtClean="0"/>
              <a:t>the </a:t>
            </a:r>
            <a:r>
              <a:rPr lang="en-GB" sz="1600" dirty="0"/>
              <a:t>cycle of oscillations in the conservative system </a:t>
            </a:r>
            <a:r>
              <a:rPr lang="en-GB" sz="1600" dirty="0" smtClean="0"/>
              <a:t>is shown by the dashed line.</a:t>
            </a:r>
            <a:endParaRPr lang="en-GB" sz="1600" dirty="0"/>
          </a:p>
        </p:txBody>
      </p:sp>
      <p:sp>
        <p:nvSpPr>
          <p:cNvPr id="11" name="Прямоугольник 10"/>
          <p:cNvSpPr/>
          <p:nvPr/>
        </p:nvSpPr>
        <p:spPr>
          <a:xfrm>
            <a:off x="611560" y="4992617"/>
            <a:ext cx="7848872" cy="1532727"/>
          </a:xfrm>
          <a:prstGeom prst="rect">
            <a:avLst/>
          </a:prstGeom>
        </p:spPr>
        <p:txBody>
          <a:bodyPr wrap="square">
            <a:spAutoFit/>
          </a:bodyPr>
          <a:lstStyle/>
          <a:p>
            <a:pPr algn="just" defTabSz="288000">
              <a:lnSpc>
                <a:spcPct val="130000"/>
              </a:lnSpc>
            </a:pPr>
            <a:r>
              <a:rPr lang="en-GB" dirty="0" smtClean="0"/>
              <a:t>The amplitude of the first cycle of oscillations looks like the deformed amplitude of the conservative system with a distinct inflection at </a:t>
            </a:r>
            <a:r>
              <a:rPr lang="en-GB" i="1" dirty="0" smtClean="0">
                <a:sym typeface="Symbol"/>
              </a:rPr>
              <a:t> = T</a:t>
            </a:r>
            <a:r>
              <a:rPr lang="en-GB" i="1" baseline="30000" dirty="0" smtClean="0">
                <a:sym typeface="Symbol"/>
              </a:rPr>
              <a:t>*</a:t>
            </a:r>
            <a:r>
              <a:rPr lang="en-GB" dirty="0" smtClean="0"/>
              <a:t>. An increase of the detuning rate </a:t>
            </a:r>
            <a:r>
              <a:rPr lang="en-GB" i="1" dirty="0" smtClean="0">
                <a:sym typeface="Symbol"/>
              </a:rPr>
              <a:t> </a:t>
            </a:r>
            <a:r>
              <a:rPr lang="en-US" dirty="0" smtClean="0">
                <a:sym typeface="Symbol"/>
              </a:rPr>
              <a:t>results in the transition from AR with increasing amplitude to quasi-linear bounded oscillations. </a:t>
            </a:r>
          </a:p>
        </p:txBody>
      </p:sp>
      <p:pic>
        <p:nvPicPr>
          <p:cNvPr id="102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7664" y="2204864"/>
            <a:ext cx="6192688" cy="20891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2" name="Объект 1"/>
          <p:cNvGraphicFramePr>
            <a:graphicFrameLocks noChangeAspect="1"/>
          </p:cNvGraphicFramePr>
          <p:nvPr>
            <p:extLst>
              <p:ext uri="{D42A27DB-BD31-4B8C-83A1-F6EECF244321}">
                <p14:modId xmlns:p14="http://schemas.microsoft.com/office/powerpoint/2010/main" val="1293133411"/>
              </p:ext>
            </p:extLst>
          </p:nvPr>
        </p:nvGraphicFramePr>
        <p:xfrm>
          <a:off x="2523046" y="840061"/>
          <a:ext cx="4025900" cy="1220787"/>
        </p:xfrm>
        <a:graphic>
          <a:graphicData uri="http://schemas.openxmlformats.org/presentationml/2006/ole">
            <mc:AlternateContent xmlns:mc="http://schemas.openxmlformats.org/markup-compatibility/2006">
              <mc:Choice xmlns:v="urn:schemas-microsoft-com:vml" Requires="v">
                <p:oleObj spid="_x0000_s39988" name="Формула" r:id="rId4" imgW="2641320" imgH="812520" progId="Equation.3">
                  <p:embed/>
                </p:oleObj>
              </mc:Choice>
              <mc:Fallback>
                <p:oleObj name="Формула" r:id="rId4" imgW="2641320" imgH="812520" progId="Equation.3">
                  <p:embed/>
                  <p:pic>
                    <p:nvPicPr>
                      <p:cNvPr id="0" name="Объект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23046" y="840061"/>
                        <a:ext cx="4025900" cy="1220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153925738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457200" y="332656"/>
            <a:ext cx="8229600" cy="547464"/>
          </a:xfrm>
        </p:spPr>
        <p:txBody>
          <a:bodyPr/>
          <a:lstStyle/>
          <a:p>
            <a:r>
              <a:rPr lang="en-US" sz="2200" b="1" dirty="0" smtClean="0">
                <a:solidFill>
                  <a:srgbClr val="0070C0"/>
                </a:solidFill>
              </a:rPr>
              <a:t>CRITICAL</a:t>
            </a:r>
            <a:r>
              <a:rPr lang="en-US" sz="2200" b="1" dirty="0" smtClean="0"/>
              <a:t> </a:t>
            </a:r>
            <a:r>
              <a:rPr lang="en-US" sz="2200" b="1" dirty="0" smtClean="0">
                <a:solidFill>
                  <a:srgbClr val="0070C0"/>
                </a:solidFill>
              </a:rPr>
              <a:t>PARAMETERS</a:t>
            </a:r>
            <a:endParaRPr lang="en-GB" sz="2200" b="1" dirty="0">
              <a:solidFill>
                <a:srgbClr val="0070C0"/>
              </a:solidFill>
            </a:endParaRPr>
          </a:p>
        </p:txBody>
      </p:sp>
      <mc:AlternateContent xmlns:mc="http://schemas.openxmlformats.org/markup-compatibility/2006">
        <mc:Choice xmlns:a14="http://schemas.microsoft.com/office/drawing/2010/main" Requires="a14">
          <p:sp>
            <p:nvSpPr>
              <p:cNvPr id="6" name="Объект 5"/>
              <p:cNvSpPr>
                <a:spLocks noGrp="1"/>
              </p:cNvSpPr>
              <p:nvPr>
                <p:ph idx="1"/>
              </p:nvPr>
            </p:nvSpPr>
            <p:spPr>
              <a:xfrm>
                <a:off x="457200" y="836712"/>
                <a:ext cx="8229600" cy="5616624"/>
              </a:xfrm>
            </p:spPr>
            <p:txBody>
              <a:bodyPr>
                <a:normAutofit fontScale="92500" lnSpcReduction="10000"/>
              </a:bodyPr>
              <a:lstStyle/>
              <a:p>
                <a:pPr marL="0" indent="0" algn="just">
                  <a:lnSpc>
                    <a:spcPct val="150000"/>
                  </a:lnSpc>
                  <a:spcBef>
                    <a:spcPts val="0"/>
                  </a:spcBef>
                  <a:buNone/>
                </a:pPr>
                <a:r>
                  <a:rPr lang="en-US" sz="1900" dirty="0" smtClean="0">
                    <a:solidFill>
                      <a:schemeClr val="tx1"/>
                    </a:solidFill>
                    <a:latin typeface="+mn-lt"/>
                  </a:rPr>
                  <a:t>1. The value </a:t>
                </a:r>
                <a:r>
                  <a:rPr lang="en-US" sz="1900" i="1" dirty="0" smtClean="0">
                    <a:solidFill>
                      <a:schemeClr val="tx1"/>
                    </a:solidFill>
                    <a:latin typeface="+mn-lt"/>
                  </a:rPr>
                  <a:t>f</a:t>
                </a:r>
                <a:r>
                  <a:rPr lang="en-US" sz="1900" dirty="0" smtClean="0">
                    <a:solidFill>
                      <a:schemeClr val="tx1"/>
                    </a:solidFill>
                    <a:latin typeface="+mn-lt"/>
                  </a:rPr>
                  <a:t> = </a:t>
                </a:r>
                <a:r>
                  <a:rPr lang="en-US" sz="1900" i="1" dirty="0" smtClean="0">
                    <a:solidFill>
                      <a:schemeClr val="tx1"/>
                    </a:solidFill>
                    <a:latin typeface="+mn-lt"/>
                  </a:rPr>
                  <a:t>f</a:t>
                </a:r>
                <a:r>
                  <a:rPr lang="en-US" sz="1900" baseline="-25000" dirty="0" smtClean="0">
                    <a:solidFill>
                      <a:schemeClr val="tx1"/>
                    </a:solidFill>
                    <a:latin typeface="+mn-lt"/>
                  </a:rPr>
                  <a:t>1</a:t>
                </a:r>
                <a:r>
                  <a:rPr lang="en-US" sz="1900" dirty="0" smtClean="0">
                    <a:solidFill>
                      <a:schemeClr val="tx1"/>
                    </a:solidFill>
                    <a:latin typeface="+mn-lt"/>
                  </a:rPr>
                  <a:t> defines the boundary between small quasi-linear and large nonlinear oscillations in the system with rate </a:t>
                </a:r>
                <a:r>
                  <a:rPr lang="en-US" sz="1900" i="1" dirty="0" smtClean="0">
                    <a:solidFill>
                      <a:schemeClr val="tx1"/>
                    </a:solidFill>
                    <a:latin typeface="+mn-lt"/>
                    <a:sym typeface="Symbol"/>
                  </a:rPr>
                  <a:t> </a:t>
                </a:r>
                <a:r>
                  <a:rPr lang="en-US" sz="1900" dirty="0" smtClean="0">
                    <a:solidFill>
                      <a:schemeClr val="tx1"/>
                    </a:solidFill>
                    <a:latin typeface="+mn-lt"/>
                    <a:sym typeface="Symbol"/>
                  </a:rPr>
                  <a:t>= 0. Thus, </a:t>
                </a:r>
                <a:r>
                  <a:rPr lang="en-GB" sz="1900" dirty="0" smtClean="0">
                    <a:solidFill>
                      <a:schemeClr val="tx1"/>
                    </a:solidFill>
                    <a:latin typeface="+mn-lt"/>
                    <a:sym typeface="Symbol"/>
                  </a:rPr>
                  <a:t>the inequality </a:t>
                </a:r>
              </a:p>
              <a:p>
                <a:pPr marL="0" indent="0" algn="ctr">
                  <a:lnSpc>
                    <a:spcPct val="150000"/>
                  </a:lnSpc>
                  <a:buNone/>
                </a:pPr>
                <a:r>
                  <a:rPr lang="en-GB" sz="1900" i="1" dirty="0" smtClean="0">
                    <a:solidFill>
                      <a:schemeClr val="tx1"/>
                    </a:solidFill>
                    <a:latin typeface="+mn-lt"/>
                    <a:sym typeface="Symbol"/>
                  </a:rPr>
                  <a:t>f</a:t>
                </a:r>
                <a:r>
                  <a:rPr lang="en-GB" sz="1900" dirty="0" smtClean="0">
                    <a:solidFill>
                      <a:schemeClr val="tx1"/>
                    </a:solidFill>
                    <a:latin typeface="+mn-lt"/>
                    <a:sym typeface="Symbol"/>
                  </a:rPr>
                  <a:t> </a:t>
                </a:r>
                <a:r>
                  <a:rPr lang="en-GB" sz="1900" dirty="0">
                    <a:solidFill>
                      <a:schemeClr val="tx1"/>
                    </a:solidFill>
                    <a:latin typeface="+mn-lt"/>
                    <a:sym typeface="Symbol"/>
                  </a:rPr>
                  <a:t>&gt; </a:t>
                </a:r>
                <a:r>
                  <a:rPr lang="en-GB" sz="1900" i="1" dirty="0" smtClean="0">
                    <a:solidFill>
                      <a:schemeClr val="tx1"/>
                    </a:solidFill>
                    <a:latin typeface="+mn-lt"/>
                    <a:sym typeface="Symbol"/>
                  </a:rPr>
                  <a:t>f</a:t>
                </a:r>
                <a:r>
                  <a:rPr lang="en-GB" sz="1900" baseline="-25000" dirty="0" smtClean="0">
                    <a:solidFill>
                      <a:schemeClr val="tx1"/>
                    </a:solidFill>
                    <a:latin typeface="+mn-lt"/>
                    <a:sym typeface="Symbol"/>
                  </a:rPr>
                  <a:t>1</a:t>
                </a:r>
                <a:r>
                  <a:rPr lang="en-GB" sz="1900" b="1" baseline="-25000" dirty="0" smtClean="0">
                    <a:solidFill>
                      <a:schemeClr val="tx1"/>
                    </a:solidFill>
                    <a:latin typeface="+mn-lt"/>
                    <a:sym typeface="Symbol"/>
                  </a:rPr>
                  <a:t>.</a:t>
                </a:r>
                <a:r>
                  <a:rPr lang="en-GB" sz="1900" b="1" dirty="0" smtClean="0">
                    <a:solidFill>
                      <a:schemeClr val="tx1"/>
                    </a:solidFill>
                    <a:latin typeface="+mn-lt"/>
                    <a:sym typeface="Symbol"/>
                  </a:rPr>
                  <a:t> </a:t>
                </a:r>
              </a:p>
              <a:p>
                <a:pPr marL="0" indent="0" algn="just">
                  <a:lnSpc>
                    <a:spcPct val="150000"/>
                  </a:lnSpc>
                  <a:buNone/>
                </a:pPr>
                <a:r>
                  <a:rPr lang="en-GB" sz="1900" dirty="0" smtClean="0">
                    <a:solidFill>
                      <a:schemeClr val="tx1"/>
                    </a:solidFill>
                    <a:latin typeface="+mn-lt"/>
                    <a:sym typeface="Symbol"/>
                  </a:rPr>
                  <a:t>defines admissible values of the forcing amplitudes</a:t>
                </a:r>
              </a:p>
              <a:p>
                <a:pPr marL="0" indent="0" algn="just">
                  <a:lnSpc>
                    <a:spcPct val="150000"/>
                  </a:lnSpc>
                  <a:spcBef>
                    <a:spcPts val="600"/>
                  </a:spcBef>
                  <a:buNone/>
                </a:pPr>
                <a:r>
                  <a:rPr lang="en-GB" sz="1900" dirty="0" smtClean="0">
                    <a:solidFill>
                      <a:schemeClr val="tx1"/>
                    </a:solidFill>
                    <a:latin typeface="+mn-lt"/>
                  </a:rPr>
                  <a:t>2</a:t>
                </a:r>
                <a:r>
                  <a:rPr lang="en-GB" sz="1900" dirty="0" smtClean="0">
                    <a:solidFill>
                      <a:schemeClr val="tx1"/>
                    </a:solidFill>
                    <a:latin typeface="+mn-lt"/>
                  </a:rPr>
                  <a:t>. Critical detuning:  </a:t>
                </a:r>
                <a:r>
                  <a:rPr lang="en-GB" sz="1900" i="1" dirty="0">
                    <a:solidFill>
                      <a:schemeClr val="tx1"/>
                    </a:solidFill>
                    <a:latin typeface="+mn-lt"/>
                    <a:ea typeface="Times New Roman"/>
                  </a:rPr>
                  <a:t>f̃</a:t>
                </a:r>
                <a:r>
                  <a:rPr lang="en-GB" sz="1900" dirty="0">
                    <a:solidFill>
                      <a:schemeClr val="tx1"/>
                    </a:solidFill>
                    <a:latin typeface="+mn-lt"/>
                    <a:ea typeface="Times New Roman"/>
                  </a:rPr>
                  <a:t>(</a:t>
                </a:r>
                <a:r>
                  <a:rPr lang="en-GB" sz="1900" i="1" dirty="0">
                    <a:solidFill>
                      <a:schemeClr val="tx1"/>
                    </a:solidFill>
                    <a:latin typeface="+mn-lt"/>
                    <a:ea typeface="Times New Roman"/>
                    <a:cs typeface="Times New Roman"/>
                    <a:sym typeface="Symbol"/>
                  </a:rPr>
                  <a:t></a:t>
                </a:r>
                <a:r>
                  <a:rPr lang="en-GB" sz="1900" dirty="0">
                    <a:solidFill>
                      <a:schemeClr val="tx1"/>
                    </a:solidFill>
                    <a:latin typeface="+mn-lt"/>
                    <a:ea typeface="Times New Roman"/>
                  </a:rPr>
                  <a:t>) </a:t>
                </a:r>
                <a:r>
                  <a:rPr lang="en-GB" sz="1900" dirty="0">
                    <a:solidFill>
                      <a:schemeClr val="tx1"/>
                    </a:solidFill>
                    <a:latin typeface="+mn-lt"/>
                    <a:ea typeface="Times New Roman"/>
                    <a:cs typeface="Times New Roman"/>
                    <a:sym typeface="Symbol"/>
                  </a:rPr>
                  <a:t></a:t>
                </a:r>
                <a:r>
                  <a:rPr lang="en-GB" sz="1900" dirty="0">
                    <a:solidFill>
                      <a:schemeClr val="tx1"/>
                    </a:solidFill>
                    <a:latin typeface="+mn-lt"/>
                    <a:ea typeface="Times New Roman"/>
                  </a:rPr>
                  <a:t> </a:t>
                </a:r>
                <a:r>
                  <a:rPr lang="en-GB" sz="1900" i="1" dirty="0">
                    <a:solidFill>
                      <a:schemeClr val="tx1"/>
                    </a:solidFill>
                    <a:latin typeface="+mn-lt"/>
                    <a:ea typeface="Times New Roman"/>
                  </a:rPr>
                  <a:t>f</a:t>
                </a:r>
                <a:r>
                  <a:rPr lang="en-GB" sz="1900" dirty="0">
                    <a:solidFill>
                      <a:schemeClr val="tx1"/>
                    </a:solidFill>
                    <a:latin typeface="+mn-lt"/>
                    <a:ea typeface="Times New Roman"/>
                  </a:rPr>
                  <a:t>/(1 </a:t>
                </a:r>
                <a:r>
                  <a:rPr lang="en-GB" sz="1900" dirty="0">
                    <a:solidFill>
                      <a:schemeClr val="tx1"/>
                    </a:solidFill>
                    <a:latin typeface="+mn-lt"/>
                    <a:ea typeface="Times New Roman"/>
                    <a:cs typeface="Times New Roman"/>
                    <a:sym typeface="Symbol"/>
                  </a:rPr>
                  <a:t></a:t>
                </a:r>
                <a:r>
                  <a:rPr lang="en-GB" sz="1900" dirty="0">
                    <a:solidFill>
                      <a:schemeClr val="tx1"/>
                    </a:solidFill>
                    <a:latin typeface="+mn-lt"/>
                    <a:ea typeface="Times New Roman"/>
                  </a:rPr>
                  <a:t> </a:t>
                </a:r>
                <a:r>
                  <a:rPr lang="en-GB" sz="1900" i="1" dirty="0" smtClean="0">
                    <a:solidFill>
                      <a:schemeClr val="tx1"/>
                    </a:solidFill>
                    <a:latin typeface="+mn-lt"/>
                    <a:ea typeface="Times New Roman"/>
                    <a:cs typeface="Times New Roman"/>
                    <a:sym typeface="Symbol"/>
                  </a:rPr>
                  <a:t></a:t>
                </a:r>
                <a:r>
                  <a:rPr lang="en-GB" sz="1900" dirty="0" smtClean="0">
                    <a:solidFill>
                      <a:schemeClr val="tx1"/>
                    </a:solidFill>
                    <a:latin typeface="+mn-lt"/>
                    <a:ea typeface="Times New Roman"/>
                  </a:rPr>
                  <a:t>)</a:t>
                </a:r>
                <a:r>
                  <a:rPr lang="en-GB" sz="1900" baseline="30000" dirty="0">
                    <a:solidFill>
                      <a:schemeClr val="tx1"/>
                    </a:solidFill>
                    <a:latin typeface="+mn-lt"/>
                    <a:ea typeface="Times New Roman"/>
                  </a:rPr>
                  <a:t>3/2</a:t>
                </a:r>
                <a:r>
                  <a:rPr lang="en-GB" sz="1900" dirty="0">
                    <a:solidFill>
                      <a:schemeClr val="tx1"/>
                    </a:solidFill>
                    <a:latin typeface="+mn-lt"/>
                    <a:ea typeface="Times New Roman"/>
                  </a:rPr>
                  <a:t> </a:t>
                </a:r>
                <a:r>
                  <a:rPr lang="en-GB" sz="1900" dirty="0">
                    <a:solidFill>
                      <a:schemeClr val="tx1"/>
                    </a:solidFill>
                    <a:latin typeface="Times New Roman"/>
                    <a:ea typeface="Times New Roman"/>
                  </a:rPr>
                  <a:t>such </a:t>
                </a:r>
                <a:r>
                  <a:rPr lang="en-GB" sz="1900" dirty="0" smtClean="0">
                    <a:solidFill>
                      <a:schemeClr val="tx1"/>
                    </a:solidFill>
                    <a:latin typeface="Times New Roman"/>
                    <a:ea typeface="Times New Roman"/>
                  </a:rPr>
                  <a:t>that</a:t>
                </a:r>
              </a:p>
              <a:p>
                <a:pPr marL="0" indent="0" algn="ctr">
                  <a:lnSpc>
                    <a:spcPct val="150000"/>
                  </a:lnSpc>
                  <a:spcBef>
                    <a:spcPts val="600"/>
                  </a:spcBef>
                  <a:buNone/>
                </a:pPr>
                <a:r>
                  <a:rPr lang="en-GB" sz="1900" dirty="0" smtClean="0">
                    <a:solidFill>
                      <a:schemeClr val="tx1"/>
                    </a:solidFill>
                    <a:latin typeface="Times New Roman"/>
                    <a:ea typeface="Times New Roman"/>
                  </a:rPr>
                  <a:t> </a:t>
                </a:r>
                <a:r>
                  <a:rPr lang="en-GB" sz="1900" i="1" dirty="0" smtClean="0">
                    <a:solidFill>
                      <a:schemeClr val="tx1"/>
                    </a:solidFill>
                    <a:latin typeface="Times New Roman"/>
                    <a:ea typeface="Times New Roman"/>
                  </a:rPr>
                  <a:t>f̃</a:t>
                </a:r>
                <a:r>
                  <a:rPr lang="en-GB" sz="1900" dirty="0" smtClean="0">
                    <a:solidFill>
                      <a:schemeClr val="tx1"/>
                    </a:solidFill>
                    <a:latin typeface="Times New Roman"/>
                    <a:ea typeface="Times New Roman"/>
                  </a:rPr>
                  <a:t>(0</a:t>
                </a:r>
                <a:r>
                  <a:rPr lang="en-GB" sz="1900" dirty="0">
                    <a:solidFill>
                      <a:schemeClr val="tx1"/>
                    </a:solidFill>
                    <a:latin typeface="Times New Roman"/>
                    <a:ea typeface="Times New Roman"/>
                  </a:rPr>
                  <a:t>) = </a:t>
                </a:r>
                <a:r>
                  <a:rPr lang="en-GB" sz="1900" i="1" dirty="0">
                    <a:solidFill>
                      <a:schemeClr val="tx1"/>
                    </a:solidFill>
                    <a:latin typeface="Times New Roman"/>
                    <a:ea typeface="Times New Roman"/>
                  </a:rPr>
                  <a:t>f</a:t>
                </a:r>
                <a:r>
                  <a:rPr lang="en-GB" sz="1900" baseline="-25000" dirty="0">
                    <a:solidFill>
                      <a:schemeClr val="tx1"/>
                    </a:solidFill>
                    <a:latin typeface="Times New Roman"/>
                    <a:ea typeface="Times New Roman"/>
                  </a:rPr>
                  <a:t>  </a:t>
                </a:r>
                <a:r>
                  <a:rPr lang="en-GB" sz="1900" dirty="0">
                    <a:solidFill>
                      <a:schemeClr val="tx1"/>
                    </a:solidFill>
                    <a:latin typeface="Times New Roman"/>
                    <a:ea typeface="Times New Roman"/>
                  </a:rPr>
                  <a:t>&gt; </a:t>
                </a:r>
                <a:r>
                  <a:rPr lang="en-GB" sz="1900" i="1" dirty="0" smtClean="0">
                    <a:solidFill>
                      <a:schemeClr val="tx1"/>
                    </a:solidFill>
                    <a:latin typeface="Times New Roman"/>
                    <a:ea typeface="Times New Roman"/>
                  </a:rPr>
                  <a:t>f</a:t>
                </a:r>
                <a:r>
                  <a:rPr lang="en-GB" sz="1900" baseline="-25000" dirty="0" smtClean="0">
                    <a:solidFill>
                      <a:schemeClr val="tx1"/>
                    </a:solidFill>
                    <a:latin typeface="Times New Roman"/>
                    <a:ea typeface="Times New Roman"/>
                  </a:rPr>
                  <a:t>1</a:t>
                </a:r>
                <a:r>
                  <a:rPr lang="en-GB" sz="1900" dirty="0" smtClean="0">
                    <a:solidFill>
                      <a:schemeClr val="tx1"/>
                    </a:solidFill>
                    <a:latin typeface="Times New Roman"/>
                    <a:ea typeface="Times New Roman"/>
                  </a:rPr>
                  <a:t>,  </a:t>
                </a:r>
                <a:r>
                  <a:rPr lang="en-GB" sz="1900" i="1" dirty="0" smtClean="0">
                    <a:solidFill>
                      <a:schemeClr val="tx1"/>
                    </a:solidFill>
                    <a:latin typeface="Times New Roman"/>
                    <a:ea typeface="Times New Roman"/>
                  </a:rPr>
                  <a:t>f̃</a:t>
                </a:r>
                <a:r>
                  <a:rPr lang="en-GB" sz="1900" dirty="0" smtClean="0">
                    <a:solidFill>
                      <a:schemeClr val="tx1"/>
                    </a:solidFill>
                    <a:latin typeface="Times New Roman"/>
                    <a:ea typeface="Times New Roman"/>
                  </a:rPr>
                  <a:t>(</a:t>
                </a:r>
                <a:r>
                  <a:rPr lang="en-GB" sz="1900" i="1" dirty="0" smtClean="0">
                    <a:solidFill>
                      <a:schemeClr val="tx1"/>
                    </a:solidFill>
                    <a:latin typeface="Times New Roman"/>
                    <a:ea typeface="Times New Roman"/>
                    <a:cs typeface="Times New Roman"/>
                    <a:sym typeface="Symbol"/>
                  </a:rPr>
                  <a:t>T</a:t>
                </a:r>
                <a:r>
                  <a:rPr lang="en-GB" sz="1900" i="1" baseline="30000" dirty="0" smtClean="0">
                    <a:solidFill>
                      <a:schemeClr val="tx1"/>
                    </a:solidFill>
                    <a:latin typeface="Times New Roman"/>
                    <a:ea typeface="Times New Roman"/>
                    <a:cs typeface="Times New Roman"/>
                    <a:sym typeface="Symbol"/>
                  </a:rPr>
                  <a:t>*</a:t>
                </a:r>
                <a:r>
                  <a:rPr lang="en-GB" sz="1900" dirty="0" smtClean="0">
                    <a:solidFill>
                      <a:schemeClr val="tx1"/>
                    </a:solidFill>
                    <a:latin typeface="Times New Roman"/>
                    <a:ea typeface="Times New Roman"/>
                  </a:rPr>
                  <a:t>) </a:t>
                </a:r>
                <a:r>
                  <a:rPr lang="en-GB" sz="1900" dirty="0">
                    <a:solidFill>
                      <a:schemeClr val="tx1"/>
                    </a:solidFill>
                    <a:latin typeface="Times New Roman"/>
                    <a:ea typeface="Times New Roman"/>
                    <a:cs typeface="Times New Roman"/>
                    <a:sym typeface="Symbol"/>
                  </a:rPr>
                  <a:t></a:t>
                </a:r>
                <a:r>
                  <a:rPr lang="en-GB" sz="1900" dirty="0">
                    <a:solidFill>
                      <a:schemeClr val="tx1"/>
                    </a:solidFill>
                    <a:latin typeface="Times New Roman"/>
                    <a:ea typeface="Times New Roman"/>
                  </a:rPr>
                  <a:t> </a:t>
                </a:r>
                <a:r>
                  <a:rPr lang="en-GB" sz="1900" i="1" dirty="0">
                    <a:solidFill>
                      <a:schemeClr val="tx1"/>
                    </a:solidFill>
                    <a:latin typeface="Times New Roman"/>
                    <a:ea typeface="Times New Roman"/>
                  </a:rPr>
                  <a:t>f</a:t>
                </a:r>
                <a:r>
                  <a:rPr lang="en-GB" sz="1900" dirty="0">
                    <a:solidFill>
                      <a:schemeClr val="tx1"/>
                    </a:solidFill>
                    <a:latin typeface="Times New Roman"/>
                    <a:ea typeface="Times New Roman"/>
                  </a:rPr>
                  <a:t>/(1 </a:t>
                </a:r>
                <a:r>
                  <a:rPr lang="en-GB" sz="1900" dirty="0">
                    <a:solidFill>
                      <a:schemeClr val="tx1"/>
                    </a:solidFill>
                    <a:latin typeface="Times New Roman"/>
                    <a:ea typeface="Times New Roman"/>
                    <a:cs typeface="Times New Roman"/>
                    <a:sym typeface="Symbol"/>
                  </a:rPr>
                  <a:t></a:t>
                </a:r>
                <a:r>
                  <a:rPr lang="en-GB" sz="1900" dirty="0">
                    <a:solidFill>
                      <a:schemeClr val="tx1"/>
                    </a:solidFill>
                    <a:latin typeface="Times New Roman"/>
                    <a:ea typeface="Times New Roman"/>
                  </a:rPr>
                  <a:t> </a:t>
                </a:r>
                <a:r>
                  <a:rPr lang="en-GB" sz="1900" i="1" dirty="0" smtClean="0">
                    <a:solidFill>
                      <a:schemeClr val="tx1"/>
                    </a:solidFill>
                    <a:latin typeface="Times New Roman"/>
                    <a:ea typeface="Times New Roman"/>
                    <a:cs typeface="Times New Roman"/>
                    <a:sym typeface="Symbol"/>
                  </a:rPr>
                  <a:t>T</a:t>
                </a:r>
                <a:r>
                  <a:rPr lang="en-GB" sz="1900" i="1" baseline="30000" dirty="0" smtClean="0">
                    <a:solidFill>
                      <a:schemeClr val="tx1"/>
                    </a:solidFill>
                    <a:latin typeface="Times New Roman"/>
                    <a:ea typeface="Times New Roman"/>
                    <a:cs typeface="Times New Roman"/>
                    <a:sym typeface="Symbol"/>
                  </a:rPr>
                  <a:t>*</a:t>
                </a:r>
                <a:r>
                  <a:rPr lang="en-GB" sz="1900" dirty="0" smtClean="0">
                    <a:solidFill>
                      <a:schemeClr val="tx1"/>
                    </a:solidFill>
                    <a:latin typeface="Times New Roman"/>
                    <a:ea typeface="Times New Roman"/>
                    <a:cs typeface="Times New Roman"/>
                    <a:sym typeface="Symbol"/>
                  </a:rPr>
                  <a:t>)</a:t>
                </a:r>
                <a:r>
                  <a:rPr lang="en-GB" sz="1900" baseline="30000" dirty="0" smtClean="0">
                    <a:solidFill>
                      <a:schemeClr val="tx1"/>
                    </a:solidFill>
                    <a:latin typeface="Times New Roman"/>
                    <a:ea typeface="Times New Roman"/>
                  </a:rPr>
                  <a:t>3/2</a:t>
                </a:r>
                <a:r>
                  <a:rPr lang="en-GB" sz="1900" dirty="0" smtClean="0">
                    <a:solidFill>
                      <a:schemeClr val="tx1"/>
                    </a:solidFill>
                    <a:latin typeface="Times New Roman"/>
                    <a:ea typeface="Times New Roman"/>
                  </a:rPr>
                  <a:t> </a:t>
                </a:r>
                <a:r>
                  <a:rPr lang="en-GB" sz="1900" dirty="0">
                    <a:solidFill>
                      <a:schemeClr val="tx1"/>
                    </a:solidFill>
                    <a:latin typeface="Times New Roman"/>
                    <a:ea typeface="Times New Roman"/>
                  </a:rPr>
                  <a:t>&gt; </a:t>
                </a:r>
                <a:r>
                  <a:rPr lang="en-GB" sz="1900" i="1" dirty="0" smtClean="0">
                    <a:solidFill>
                      <a:schemeClr val="tx1"/>
                    </a:solidFill>
                    <a:latin typeface="Times New Roman"/>
                    <a:ea typeface="Times New Roman"/>
                  </a:rPr>
                  <a:t>f</a:t>
                </a:r>
                <a:r>
                  <a:rPr lang="en-GB" sz="1900" baseline="-25000" dirty="0" smtClean="0">
                    <a:solidFill>
                      <a:schemeClr val="tx1"/>
                    </a:solidFill>
                    <a:latin typeface="Times New Roman"/>
                    <a:ea typeface="Times New Roman"/>
                  </a:rPr>
                  <a:t>1</a:t>
                </a:r>
                <a:r>
                  <a:rPr lang="en-GB" sz="1900" dirty="0" smtClean="0">
                    <a:solidFill>
                      <a:schemeClr val="tx1"/>
                    </a:solidFill>
                    <a:latin typeface="Times New Roman"/>
                    <a:ea typeface="Times New Roman"/>
                  </a:rPr>
                  <a:t> </a:t>
                </a:r>
                <a:r>
                  <a:rPr lang="en-GB" sz="1900" b="1" i="1" dirty="0" smtClean="0">
                    <a:solidFill>
                      <a:schemeClr val="tx1"/>
                    </a:solidFill>
                    <a:latin typeface="+mn-lt"/>
                  </a:rPr>
                  <a:t>. </a:t>
                </a:r>
              </a:p>
              <a:p>
                <a:pPr marL="0" indent="0" algn="just">
                  <a:lnSpc>
                    <a:spcPct val="150000"/>
                  </a:lnSpc>
                  <a:spcBef>
                    <a:spcPts val="600"/>
                  </a:spcBef>
                  <a:buNone/>
                </a:pPr>
                <a:r>
                  <a:rPr lang="en-GB" sz="1900" dirty="0" smtClean="0">
                    <a:solidFill>
                      <a:schemeClr val="tx1"/>
                    </a:solidFill>
                    <a:latin typeface="+mn-lt"/>
                  </a:rPr>
                  <a:t>Admissible rates: </a:t>
                </a:r>
                <a:r>
                  <a:rPr lang="en-GB" sz="1900" b="1" i="1" dirty="0">
                    <a:solidFill>
                      <a:schemeClr val="tx1"/>
                    </a:solidFill>
                    <a:latin typeface="Times New Roman"/>
                    <a:ea typeface="Times New Roman"/>
                    <a:cs typeface="Times New Roman"/>
                    <a:sym typeface="Symbol"/>
                  </a:rPr>
                  <a:t> &lt;</a:t>
                </a:r>
                <a:r>
                  <a:rPr lang="en-GB" sz="1900" b="1" i="1" dirty="0">
                    <a:solidFill>
                      <a:schemeClr val="tx1"/>
                    </a:solidFill>
                    <a:latin typeface="Palatino Linotype"/>
                    <a:sym typeface="Symbol"/>
                  </a:rPr>
                  <a:t> </a:t>
                </a:r>
                <a:r>
                  <a:rPr lang="en-GB" sz="1900" b="1" i="1" baseline="30000" dirty="0">
                    <a:solidFill>
                      <a:schemeClr val="tx1"/>
                    </a:solidFill>
                    <a:latin typeface="Palatino Linotype"/>
                  </a:rPr>
                  <a:t>*</a:t>
                </a:r>
                <a:r>
                  <a:rPr lang="en-GB" sz="1900" b="1" dirty="0">
                    <a:solidFill>
                      <a:schemeClr val="tx1"/>
                    </a:solidFill>
                    <a:latin typeface="Palatino Linotype"/>
                  </a:rPr>
                  <a:t> </a:t>
                </a:r>
                <a:r>
                  <a:rPr lang="en-GB" sz="1900" b="1" dirty="0">
                    <a:solidFill>
                      <a:schemeClr val="tx1"/>
                    </a:solidFill>
                    <a:latin typeface="Palatino Linotype"/>
                    <a:sym typeface="Symbol"/>
                  </a:rPr>
                  <a:t></a:t>
                </a:r>
                <a:r>
                  <a:rPr lang="en-GB" sz="1900" b="1" dirty="0">
                    <a:solidFill>
                      <a:schemeClr val="tx1"/>
                    </a:solidFill>
                    <a:latin typeface="Palatino Linotype"/>
                  </a:rPr>
                  <a:t> [(</a:t>
                </a:r>
                <a:r>
                  <a:rPr lang="en-GB" sz="1900" b="1" i="1" dirty="0">
                    <a:solidFill>
                      <a:schemeClr val="tx1"/>
                    </a:solidFill>
                    <a:latin typeface="Palatino Linotype"/>
                  </a:rPr>
                  <a:t>f</a:t>
                </a:r>
                <a:r>
                  <a:rPr lang="en-GB" sz="1900" b="1" i="1" baseline="-25000" dirty="0">
                    <a:solidFill>
                      <a:schemeClr val="tx1"/>
                    </a:solidFill>
                    <a:latin typeface="Palatino Linotype"/>
                  </a:rPr>
                  <a:t> </a:t>
                </a:r>
                <a:r>
                  <a:rPr lang="en-GB" sz="1900" b="1" i="1" dirty="0">
                    <a:solidFill>
                      <a:schemeClr val="tx1"/>
                    </a:solidFill>
                    <a:latin typeface="Palatino Linotype"/>
                  </a:rPr>
                  <a:t>/</a:t>
                </a:r>
                <a:r>
                  <a:rPr lang="en-GB" sz="1900" b="1" i="1" baseline="-25000" dirty="0">
                    <a:solidFill>
                      <a:schemeClr val="tx1"/>
                    </a:solidFill>
                    <a:latin typeface="Palatino Linotype"/>
                  </a:rPr>
                  <a:t> </a:t>
                </a:r>
                <a:r>
                  <a:rPr lang="en-GB" sz="1900" b="1" i="1" dirty="0">
                    <a:solidFill>
                      <a:schemeClr val="tx1"/>
                    </a:solidFill>
                    <a:latin typeface="Palatino Linotype"/>
                  </a:rPr>
                  <a:t>f</a:t>
                </a:r>
                <a:r>
                  <a:rPr lang="en-GB" sz="1900" b="1" baseline="-25000" dirty="0">
                    <a:solidFill>
                      <a:schemeClr val="tx1"/>
                    </a:solidFill>
                    <a:latin typeface="Palatino Linotype"/>
                  </a:rPr>
                  <a:t>1</a:t>
                </a:r>
                <a:r>
                  <a:rPr lang="en-GB" sz="1900" b="1" dirty="0">
                    <a:solidFill>
                      <a:schemeClr val="tx1"/>
                    </a:solidFill>
                    <a:latin typeface="Palatino Linotype"/>
                  </a:rPr>
                  <a:t>)</a:t>
                </a:r>
                <a:r>
                  <a:rPr lang="en-GB" sz="1900" b="1" baseline="30000" dirty="0">
                    <a:solidFill>
                      <a:schemeClr val="tx1"/>
                    </a:solidFill>
                    <a:latin typeface="Palatino Linotype"/>
                  </a:rPr>
                  <a:t>2/3</a:t>
                </a:r>
                <a:r>
                  <a:rPr lang="en-GB" sz="1900" b="1" dirty="0">
                    <a:solidFill>
                      <a:schemeClr val="tx1"/>
                    </a:solidFill>
                    <a:latin typeface="Palatino Linotype"/>
                  </a:rPr>
                  <a:t> </a:t>
                </a:r>
                <a:r>
                  <a:rPr lang="en-GB" sz="1900" b="1" dirty="0">
                    <a:solidFill>
                      <a:schemeClr val="tx1"/>
                    </a:solidFill>
                    <a:latin typeface="Palatino Linotype"/>
                    <a:sym typeface="Symbol"/>
                  </a:rPr>
                  <a:t></a:t>
                </a:r>
                <a:r>
                  <a:rPr lang="en-GB" sz="1900" b="1" dirty="0">
                    <a:solidFill>
                      <a:schemeClr val="tx1"/>
                    </a:solidFill>
                    <a:latin typeface="Palatino Linotype"/>
                  </a:rPr>
                  <a:t> 1]/</a:t>
                </a:r>
                <a:r>
                  <a:rPr lang="en-GB" sz="1900" b="1" i="1" dirty="0">
                    <a:solidFill>
                      <a:schemeClr val="tx1"/>
                    </a:solidFill>
                    <a:latin typeface="Palatino Linotype"/>
                    <a:sym typeface="Symbol"/>
                  </a:rPr>
                  <a:t>T</a:t>
                </a:r>
                <a:r>
                  <a:rPr lang="en-GB" sz="1900" b="1" i="1" baseline="30000" dirty="0">
                    <a:solidFill>
                      <a:schemeClr val="tx1"/>
                    </a:solidFill>
                    <a:latin typeface="Palatino Linotype"/>
                  </a:rPr>
                  <a:t>*</a:t>
                </a:r>
                <a:endParaRPr lang="en-GB" sz="1900" dirty="0" smtClean="0">
                  <a:solidFill>
                    <a:schemeClr val="tx1"/>
                  </a:solidFill>
                  <a:latin typeface="+mn-lt"/>
                </a:endParaRPr>
              </a:p>
              <a:p>
                <a:pPr marL="0" indent="0">
                  <a:spcBef>
                    <a:spcPts val="1200"/>
                  </a:spcBef>
                  <a:buNone/>
                </a:pPr>
                <a:r>
                  <a:rPr lang="en-US" sz="1900" dirty="0" smtClean="0">
                    <a:solidFill>
                      <a:schemeClr val="tx1"/>
                    </a:solidFill>
                    <a:latin typeface="+mn-lt"/>
                  </a:rPr>
                  <a:t>3. The instant </a:t>
                </a:r>
                <a:r>
                  <a:rPr lang="en-US" sz="1900" i="1" dirty="0" smtClean="0">
                    <a:solidFill>
                      <a:schemeClr val="tx1"/>
                    </a:solidFill>
                    <a:latin typeface="+mn-lt"/>
                  </a:rPr>
                  <a:t>T</a:t>
                </a:r>
                <a:r>
                  <a:rPr lang="en-US" sz="1900" i="1" baseline="30000" dirty="0" smtClean="0">
                    <a:solidFill>
                      <a:schemeClr val="tx1"/>
                    </a:solidFill>
                    <a:latin typeface="+mn-lt"/>
                  </a:rPr>
                  <a:t>*</a:t>
                </a:r>
                <a:r>
                  <a:rPr lang="en-US" sz="1900" i="1" dirty="0" smtClean="0">
                    <a:solidFill>
                      <a:schemeClr val="tx1"/>
                    </a:solidFill>
                    <a:latin typeface="+mn-lt"/>
                  </a:rPr>
                  <a:t> </a:t>
                </a:r>
                <a:r>
                  <a:rPr lang="en-US" sz="1900" dirty="0">
                    <a:solidFill>
                      <a:schemeClr val="tx1"/>
                    </a:solidFill>
                    <a:latin typeface="+mn-lt"/>
                  </a:rPr>
                  <a:t> </a:t>
                </a:r>
                <a:r>
                  <a:rPr lang="en-US" sz="1900" dirty="0" smtClean="0">
                    <a:solidFill>
                      <a:schemeClr val="tx1"/>
                    </a:solidFill>
                    <a:latin typeface="Cambria Math"/>
                    <a:ea typeface="Cambria Math"/>
                  </a:rPr>
                  <a:t>≈ </a:t>
                </a:r>
                <a14:m>
                  <m:oMath xmlns:m="http://schemas.openxmlformats.org/officeDocument/2006/math">
                    <m:f>
                      <m:fPr>
                        <m:ctrlPr>
                          <a:rPr lang="en-US" sz="1900" i="1" smtClean="0">
                            <a:solidFill>
                              <a:schemeClr val="tx1"/>
                            </a:solidFill>
                            <a:latin typeface="Cambria Math"/>
                            <a:ea typeface="Cambria Math"/>
                          </a:rPr>
                        </m:ctrlPr>
                      </m:fPr>
                      <m:num>
                        <m:r>
                          <a:rPr lang="en-US" sz="1900" b="0" i="1" smtClean="0">
                            <a:solidFill>
                              <a:schemeClr val="tx1"/>
                            </a:solidFill>
                            <a:latin typeface="Cambria Math"/>
                            <a:ea typeface="Cambria Math"/>
                          </a:rPr>
                          <m:t>3</m:t>
                        </m:r>
                      </m:num>
                      <m:den>
                        <m:r>
                          <a:rPr lang="en-US" sz="1900" b="0" i="1" smtClean="0">
                            <a:solidFill>
                              <a:schemeClr val="tx1"/>
                            </a:solidFill>
                            <a:latin typeface="Cambria Math"/>
                            <a:ea typeface="Cambria Math"/>
                          </a:rPr>
                          <m:t>2</m:t>
                        </m:r>
                      </m:den>
                    </m:f>
                  </m:oMath>
                </a14:m>
                <a:r>
                  <a:rPr lang="en-US" sz="1900" dirty="0" smtClean="0">
                    <a:solidFill>
                      <a:schemeClr val="tx1"/>
                    </a:solidFill>
                    <a:latin typeface="+mn-lt"/>
                  </a:rPr>
                  <a:t> ln</a:t>
                </a:r>
                <a14:m>
                  <m:oMath xmlns:m="http://schemas.openxmlformats.org/officeDocument/2006/math">
                    <m:f>
                      <m:fPr>
                        <m:ctrlPr>
                          <a:rPr lang="en-US" sz="1900" i="1" dirty="0" smtClean="0">
                            <a:solidFill>
                              <a:schemeClr val="tx1"/>
                            </a:solidFill>
                            <a:latin typeface="Cambria Math"/>
                          </a:rPr>
                        </m:ctrlPr>
                      </m:fPr>
                      <m:num>
                        <m:r>
                          <a:rPr lang="en-US" sz="1900" b="0" i="1" dirty="0" smtClean="0">
                            <a:solidFill>
                              <a:schemeClr val="tx1"/>
                            </a:solidFill>
                            <a:latin typeface="Cambria Math"/>
                          </a:rPr>
                          <m:t>𝑓</m:t>
                        </m:r>
                        <m:r>
                          <a:rPr lang="en-US" sz="1900" b="0" i="1" dirty="0" smtClean="0">
                            <a:solidFill>
                              <a:schemeClr val="tx1"/>
                            </a:solidFill>
                            <a:latin typeface="Cambria Math"/>
                          </a:rPr>
                          <m:t>+</m:t>
                        </m:r>
                        <m:r>
                          <a:rPr lang="en-US" sz="1900" b="0" i="1" dirty="0" smtClean="0">
                            <a:solidFill>
                              <a:schemeClr val="tx1"/>
                            </a:solidFill>
                            <a:latin typeface="Cambria Math"/>
                          </a:rPr>
                          <m:t>𝑓</m:t>
                        </m:r>
                        <m:r>
                          <a:rPr lang="en-US" sz="1900" b="0" i="1" baseline="-25000" dirty="0" smtClean="0">
                            <a:solidFill>
                              <a:schemeClr val="tx1"/>
                            </a:solidFill>
                            <a:latin typeface="Cambria Math"/>
                          </a:rPr>
                          <m:t>1</m:t>
                        </m:r>
                      </m:num>
                      <m:den>
                        <m:r>
                          <a:rPr lang="en-US" sz="1900" i="1" dirty="0">
                            <a:solidFill>
                              <a:schemeClr val="tx1"/>
                            </a:solidFill>
                            <a:latin typeface="Cambria Math"/>
                          </a:rPr>
                          <m:t>𝑓</m:t>
                        </m:r>
                        <m:r>
                          <a:rPr lang="en-US" sz="1900" b="0" i="1" dirty="0" smtClean="0">
                            <a:solidFill>
                              <a:schemeClr val="tx1"/>
                            </a:solidFill>
                            <a:latin typeface="Cambria Math"/>
                          </a:rPr>
                          <m:t>−</m:t>
                        </m:r>
                        <m:r>
                          <a:rPr lang="en-US" sz="1900" i="1" dirty="0">
                            <a:solidFill>
                              <a:schemeClr val="tx1"/>
                            </a:solidFill>
                            <a:latin typeface="Cambria Math"/>
                          </a:rPr>
                          <m:t>𝑓</m:t>
                        </m:r>
                        <m:r>
                          <a:rPr lang="en-US" sz="1900" i="1" baseline="-25000" dirty="0">
                            <a:solidFill>
                              <a:schemeClr val="tx1"/>
                            </a:solidFill>
                            <a:latin typeface="Cambria Math"/>
                          </a:rPr>
                          <m:t>1</m:t>
                        </m:r>
                      </m:den>
                    </m:f>
                  </m:oMath>
                </a14:m>
                <a:r>
                  <a:rPr lang="en-US" sz="1900" dirty="0" smtClean="0">
                    <a:solidFill>
                      <a:schemeClr val="tx1"/>
                    </a:solidFill>
                    <a:latin typeface="+mn-lt"/>
                  </a:rPr>
                  <a:t> .</a:t>
                </a:r>
              </a:p>
              <a:p>
                <a:pPr marL="0" indent="0" algn="ctr">
                  <a:lnSpc>
                    <a:spcPct val="150000"/>
                  </a:lnSpc>
                  <a:spcBef>
                    <a:spcPts val="1800"/>
                  </a:spcBef>
                  <a:buNone/>
                </a:pPr>
                <a:r>
                  <a:rPr lang="en-US" sz="1800" dirty="0" smtClean="0">
                    <a:solidFill>
                      <a:schemeClr val="tx1"/>
                    </a:solidFill>
                    <a:latin typeface="+mn-lt"/>
                  </a:rPr>
                  <a:t>  </a:t>
                </a:r>
                <a:r>
                  <a:rPr lang="en-US" sz="2000" b="1" dirty="0" smtClean="0">
                    <a:solidFill>
                      <a:srgbClr val="0070C0"/>
                    </a:solidFill>
                    <a:effectLst>
                      <a:outerShdw blurRad="38100" dist="38100" dir="2700000" algn="tl">
                        <a:srgbClr val="000000">
                          <a:alpha val="43137"/>
                        </a:srgbClr>
                      </a:outerShdw>
                    </a:effectLst>
                    <a:latin typeface="+mn-lt"/>
                  </a:rPr>
                  <a:t>LITERATURE</a:t>
                </a:r>
                <a:endParaRPr lang="en-GB" sz="1800" b="1" dirty="0" smtClean="0">
                  <a:solidFill>
                    <a:srgbClr val="0070C0"/>
                  </a:solidFill>
                  <a:effectLst>
                    <a:outerShdw blurRad="38100" dist="38100" dir="2700000" algn="tl">
                      <a:srgbClr val="000000">
                        <a:alpha val="43137"/>
                      </a:srgbClr>
                    </a:outerShdw>
                  </a:effectLst>
                  <a:latin typeface="+mn-lt"/>
                </a:endParaRPr>
              </a:p>
              <a:p>
                <a:pPr algn="just">
                  <a:spcBef>
                    <a:spcPts val="600"/>
                  </a:spcBef>
                  <a:buAutoNum type="arabicPeriod"/>
                </a:pPr>
                <a:r>
                  <a:rPr lang="en-GB" sz="1700" dirty="0" smtClean="0">
                    <a:solidFill>
                      <a:schemeClr val="tx1"/>
                    </a:solidFill>
                    <a:latin typeface="+mn-lt"/>
                  </a:rPr>
                  <a:t>A</a:t>
                </a:r>
                <a:r>
                  <a:rPr lang="en-GB" sz="1700" dirty="0">
                    <a:solidFill>
                      <a:schemeClr val="tx1"/>
                    </a:solidFill>
                    <a:latin typeface="+mn-lt"/>
                  </a:rPr>
                  <a:t>. Kovaleva, L.I. Manevitch. Limiting phase trajectories and emergence of autoresonance in nonlinear oscillators. Physical Review E, 2013, vol. 88 (2) </a:t>
                </a:r>
                <a:r>
                  <a:rPr lang="en-GB" sz="1700" dirty="0" smtClean="0">
                    <a:solidFill>
                      <a:schemeClr val="tx1"/>
                    </a:solidFill>
                    <a:latin typeface="+mn-lt"/>
                  </a:rPr>
                  <a:t>024901. </a:t>
                </a:r>
              </a:p>
              <a:p>
                <a:pPr algn="just">
                  <a:buAutoNum type="arabicPeriod"/>
                </a:pPr>
                <a:r>
                  <a:rPr lang="en-GB" sz="1700" dirty="0">
                    <a:solidFill>
                      <a:schemeClr val="tx1"/>
                    </a:solidFill>
                    <a:latin typeface="+mn-lt"/>
                  </a:rPr>
                  <a:t>A. Kovaleva, L.I. Manevitch. Emergence and stability of autoresonance in nonlinear oscillators. Cybernetics and Physics, 2013, vol. 2 (1), 25–30. </a:t>
                </a:r>
              </a:p>
              <a:p>
                <a:pPr algn="just">
                  <a:buAutoNum type="arabicPeriod"/>
                </a:pPr>
                <a:endParaRPr lang="en-GB" sz="1800" dirty="0">
                  <a:solidFill>
                    <a:schemeClr val="tx1"/>
                  </a:solidFill>
                  <a:latin typeface="+mn-lt"/>
                </a:endParaRPr>
              </a:p>
              <a:p>
                <a:pPr marL="0" indent="0" algn="just">
                  <a:buNone/>
                </a:pPr>
                <a:endParaRPr lang="en-US" sz="1800" dirty="0">
                  <a:solidFill>
                    <a:schemeClr val="tx1"/>
                  </a:solidFill>
                  <a:latin typeface="+mn-lt"/>
                </a:endParaRPr>
              </a:p>
              <a:p>
                <a:pPr marL="0" indent="0" algn="just">
                  <a:buNone/>
                </a:pPr>
                <a:endParaRPr lang="en-GB" sz="1800" dirty="0">
                  <a:solidFill>
                    <a:schemeClr val="tx1"/>
                  </a:solidFill>
                  <a:latin typeface="+mn-lt"/>
                </a:endParaRPr>
              </a:p>
            </p:txBody>
          </p:sp>
        </mc:Choice>
        <mc:Fallback>
          <p:sp>
            <p:nvSpPr>
              <p:cNvPr id="6" name="Объект 5"/>
              <p:cNvSpPr>
                <a:spLocks noGrp="1" noRot="1" noChangeAspect="1" noMove="1" noResize="1" noEditPoints="1" noAdjustHandles="1" noChangeArrowheads="1" noChangeShapeType="1" noTextEdit="1"/>
              </p:cNvSpPr>
              <p:nvPr>
                <p:ph idx="1"/>
              </p:nvPr>
            </p:nvSpPr>
            <p:spPr>
              <a:xfrm>
                <a:off x="457200" y="836712"/>
                <a:ext cx="8229600" cy="5616624"/>
              </a:xfrm>
              <a:blipFill rotWithShape="1">
                <a:blip r:embed="rId2"/>
                <a:stretch>
                  <a:fillRect l="-593" r="-593"/>
                </a:stretch>
              </a:blipFill>
            </p:spPr>
            <p:txBody>
              <a:bodyPr/>
              <a:lstStyle/>
              <a:p>
                <a:r>
                  <a:rPr lang="en-US">
                    <a:noFill/>
                  </a:rPr>
                  <a:t> </a:t>
                </a:r>
              </a:p>
            </p:txBody>
          </p:sp>
        </mc:Fallback>
      </mc:AlternateContent>
    </p:spTree>
    <p:extLst>
      <p:ext uri="{BB962C8B-B14F-4D97-AF65-F5344CB8AC3E}">
        <p14:creationId xmlns:p14="http://schemas.microsoft.com/office/powerpoint/2010/main" val="215877224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332656"/>
            <a:ext cx="8424936" cy="576064"/>
          </a:xfrm>
        </p:spPr>
        <p:txBody>
          <a:bodyPr>
            <a:noAutofit/>
          </a:bodyPr>
          <a:lstStyle/>
          <a:p>
            <a:pPr>
              <a:lnSpc>
                <a:spcPct val="150000"/>
              </a:lnSpc>
              <a:spcBef>
                <a:spcPts val="0"/>
              </a:spcBef>
            </a:pPr>
            <a:r>
              <a:rPr lang="en-US" sz="2000" b="1" dirty="0" smtClean="0">
                <a:solidFill>
                  <a:srgbClr val="0070C0"/>
                </a:solidFill>
              </a:rPr>
              <a:t>THE 2DOF </a:t>
            </a:r>
            <a:r>
              <a:rPr lang="en-US" sz="2000" b="1" dirty="0">
                <a:solidFill>
                  <a:srgbClr val="0070C0"/>
                </a:solidFill>
              </a:rPr>
              <a:t>MODEL </a:t>
            </a:r>
            <a:r>
              <a:rPr lang="en-US" sz="2000" b="1" dirty="0" smtClean="0">
                <a:solidFill>
                  <a:srgbClr val="0070C0"/>
                </a:solidFill>
              </a:rPr>
              <a:t>WITH TIME VARYING PARAMETERS </a:t>
            </a:r>
            <a:endParaRPr lang="en-GB" sz="2000" b="1" dirty="0">
              <a:solidFill>
                <a:srgbClr val="0070C0"/>
              </a:solidFill>
            </a:endParaRPr>
          </a:p>
        </p:txBody>
      </p:sp>
      <p:sp>
        <p:nvSpPr>
          <p:cNvPr id="3" name="Объект 2"/>
          <p:cNvSpPr>
            <a:spLocks noGrp="1"/>
          </p:cNvSpPr>
          <p:nvPr>
            <p:ph idx="1"/>
          </p:nvPr>
        </p:nvSpPr>
        <p:spPr>
          <a:xfrm>
            <a:off x="457200" y="1052736"/>
            <a:ext cx="8229600" cy="5112568"/>
          </a:xfrm>
        </p:spPr>
        <p:txBody>
          <a:bodyPr>
            <a:normAutofit/>
          </a:bodyPr>
          <a:lstStyle/>
          <a:p>
            <a:pPr marL="0" indent="0">
              <a:buNone/>
            </a:pPr>
            <a:r>
              <a:rPr lang="en-US" sz="1800" dirty="0" smtClean="0">
                <a:solidFill>
                  <a:schemeClr val="tx1"/>
                </a:solidFill>
                <a:latin typeface="+mn-lt"/>
                <a:cs typeface="Calibri" panose="020F0502020204030204" pitchFamily="34" charset="0"/>
              </a:rPr>
              <a:t>The model </a:t>
            </a:r>
            <a:r>
              <a:rPr lang="en-US" sz="1800" dirty="0">
                <a:solidFill>
                  <a:schemeClr val="tx1"/>
                </a:solidFill>
                <a:latin typeface="+mn-lt"/>
                <a:cs typeface="Calibri" panose="020F0502020204030204" pitchFamily="34" charset="0"/>
              </a:rPr>
              <a:t>of </a:t>
            </a:r>
            <a:r>
              <a:rPr lang="en-US" sz="1800" dirty="0" smtClean="0">
                <a:solidFill>
                  <a:schemeClr val="tx1"/>
                </a:solidFill>
                <a:latin typeface="+mn-lt"/>
                <a:cs typeface="Calibri" panose="020F0502020204030204" pitchFamily="34" charset="0"/>
              </a:rPr>
              <a:t>coupled oscillators:</a:t>
            </a:r>
            <a:endParaRPr lang="en-GB" sz="1800" dirty="0">
              <a:solidFill>
                <a:schemeClr val="tx1"/>
              </a:solidFill>
              <a:latin typeface="+mn-lt"/>
              <a:cs typeface="Calibri" panose="020F0502020204030204" pitchFamily="34" charset="0"/>
            </a:endParaRPr>
          </a:p>
        </p:txBody>
      </p:sp>
      <p:sp>
        <p:nvSpPr>
          <p:cNvPr id="4" name="Rectangle 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graphicFrame>
        <p:nvGraphicFramePr>
          <p:cNvPr id="5" name="Объект 4"/>
          <p:cNvGraphicFramePr>
            <a:graphicFrameLocks noChangeAspect="1"/>
          </p:cNvGraphicFramePr>
          <p:nvPr>
            <p:extLst>
              <p:ext uri="{D42A27DB-BD31-4B8C-83A1-F6EECF244321}">
                <p14:modId xmlns:p14="http://schemas.microsoft.com/office/powerpoint/2010/main" val="179524517"/>
              </p:ext>
            </p:extLst>
          </p:nvPr>
        </p:nvGraphicFramePr>
        <p:xfrm>
          <a:off x="2484438" y="1556792"/>
          <a:ext cx="4187825" cy="1231900"/>
        </p:xfrm>
        <a:graphic>
          <a:graphicData uri="http://schemas.openxmlformats.org/presentationml/2006/ole">
            <mc:AlternateContent xmlns:mc="http://schemas.openxmlformats.org/markup-compatibility/2006">
              <mc:Choice xmlns:v="urn:schemas-microsoft-com:vml" Requires="v">
                <p:oleObj spid="_x0000_s1716" name="Формула" r:id="rId3" imgW="2908080" imgH="838080" progId="Equation.3">
                  <p:embed/>
                </p:oleObj>
              </mc:Choice>
              <mc:Fallback>
                <p:oleObj name="Формула" r:id="rId3" imgW="2908080" imgH="838080" progId="Equation.3">
                  <p:embed/>
                  <p:pic>
                    <p:nvPicPr>
                      <p:cNvPr id="0" name="Object 3"/>
                      <p:cNvPicPr>
                        <a:picLocks noChangeAspect="1" noChangeArrowheads="1"/>
                      </p:cNvPicPr>
                      <p:nvPr/>
                    </p:nvPicPr>
                    <p:blipFill>
                      <a:blip r:embed="rId4"/>
                      <a:srcRect/>
                      <a:stretch>
                        <a:fillRect/>
                      </a:stretch>
                    </p:blipFill>
                    <p:spPr bwMode="auto">
                      <a:xfrm>
                        <a:off x="2484438" y="1556792"/>
                        <a:ext cx="4187825" cy="1231900"/>
                      </a:xfrm>
                      <a:prstGeom prst="rect">
                        <a:avLst/>
                      </a:prstGeom>
                      <a:noFill/>
                      <a:ln>
                        <a:noFill/>
                      </a:ln>
                    </p:spPr>
                  </p:pic>
                </p:oleObj>
              </mc:Fallback>
            </mc:AlternateContent>
          </a:graphicData>
        </a:graphic>
      </p:graphicFrame>
      <p:sp>
        <p:nvSpPr>
          <p:cNvPr id="10" name="Прямоугольник 9"/>
          <p:cNvSpPr/>
          <p:nvPr/>
        </p:nvSpPr>
        <p:spPr>
          <a:xfrm>
            <a:off x="611560" y="2996952"/>
            <a:ext cx="7920880" cy="3135217"/>
          </a:xfrm>
          <a:prstGeom prst="rect">
            <a:avLst/>
          </a:prstGeom>
        </p:spPr>
        <p:txBody>
          <a:bodyPr wrap="square">
            <a:spAutoFit/>
          </a:bodyPr>
          <a:lstStyle/>
          <a:p>
            <a:pPr algn="just">
              <a:lnSpc>
                <a:spcPct val="120000"/>
              </a:lnSpc>
            </a:pPr>
            <a:r>
              <a:rPr lang="en-US" dirty="0" smtClean="0">
                <a:cs typeface="Calibri" panose="020F0502020204030204" pitchFamily="34" charset="0"/>
              </a:rPr>
              <a:t>where</a:t>
            </a:r>
            <a:r>
              <a:rPr lang="en-US" i="1" dirty="0" smtClean="0">
                <a:cs typeface="Calibri" panose="020F0502020204030204" pitchFamily="34" charset="0"/>
              </a:rPr>
              <a:t> u</a:t>
            </a:r>
            <a:r>
              <a:rPr lang="en-US" baseline="-25000" dirty="0" smtClean="0">
                <a:cs typeface="Calibri" panose="020F0502020204030204" pitchFamily="34" charset="0"/>
              </a:rPr>
              <a:t>0</a:t>
            </a:r>
            <a:r>
              <a:rPr lang="en-US" dirty="0" smtClean="0">
                <a:cs typeface="Calibri" panose="020F0502020204030204" pitchFamily="34" charset="0"/>
              </a:rPr>
              <a:t> </a:t>
            </a:r>
            <a:r>
              <a:rPr lang="en-US" dirty="0">
                <a:cs typeface="Calibri" panose="020F0502020204030204" pitchFamily="34" charset="0"/>
              </a:rPr>
              <a:t>and </a:t>
            </a:r>
            <a:r>
              <a:rPr lang="en-US" i="1" dirty="0" smtClean="0">
                <a:cs typeface="Calibri" panose="020F0502020204030204" pitchFamily="34" charset="0"/>
              </a:rPr>
              <a:t>u</a:t>
            </a:r>
            <a:r>
              <a:rPr lang="en-US" baseline="-25000" dirty="0" smtClean="0">
                <a:cs typeface="Calibri" panose="020F0502020204030204" pitchFamily="34" charset="0"/>
              </a:rPr>
              <a:t>1 </a:t>
            </a:r>
            <a:r>
              <a:rPr lang="en-US" dirty="0" smtClean="0">
                <a:cs typeface="Calibri" panose="020F0502020204030204" pitchFamily="34" charset="0"/>
              </a:rPr>
              <a:t>- absolute </a:t>
            </a:r>
            <a:r>
              <a:rPr lang="en-US" dirty="0">
                <a:cs typeface="Calibri" panose="020F0502020204030204" pitchFamily="34" charset="0"/>
              </a:rPr>
              <a:t>displacements of the nonlinear and linear </a:t>
            </a:r>
            <a:r>
              <a:rPr lang="en-US" dirty="0" smtClean="0">
                <a:cs typeface="Calibri" panose="020F0502020204030204" pitchFamily="34" charset="0"/>
              </a:rPr>
              <a:t>oscillators; </a:t>
            </a:r>
            <a:r>
              <a:rPr lang="en-US" i="1" dirty="0" smtClean="0">
                <a:cs typeface="Calibri" panose="020F0502020204030204" pitchFamily="34" charset="0"/>
              </a:rPr>
              <a:t>m</a:t>
            </a:r>
            <a:r>
              <a:rPr lang="en-US" baseline="-25000" dirty="0">
                <a:cs typeface="Calibri" panose="020F0502020204030204" pitchFamily="34" charset="0"/>
              </a:rPr>
              <a:t>0</a:t>
            </a:r>
            <a:r>
              <a:rPr lang="en-US" i="1" dirty="0" smtClean="0">
                <a:cs typeface="Calibri" panose="020F0502020204030204" pitchFamily="34" charset="0"/>
              </a:rPr>
              <a:t> </a:t>
            </a:r>
            <a:r>
              <a:rPr lang="en-US" dirty="0">
                <a:cs typeface="Calibri" panose="020F0502020204030204" pitchFamily="34" charset="0"/>
              </a:rPr>
              <a:t>and</a:t>
            </a:r>
            <a:r>
              <a:rPr lang="en-US" i="1" dirty="0">
                <a:cs typeface="Calibri" panose="020F0502020204030204" pitchFamily="34" charset="0"/>
              </a:rPr>
              <a:t> </a:t>
            </a:r>
            <a:r>
              <a:rPr lang="en-US" i="1" dirty="0" smtClean="0">
                <a:cs typeface="Calibri" panose="020F0502020204030204" pitchFamily="34" charset="0"/>
              </a:rPr>
              <a:t>m</a:t>
            </a:r>
            <a:r>
              <a:rPr lang="en-US" baseline="-25000" dirty="0" smtClean="0">
                <a:cs typeface="Calibri" panose="020F0502020204030204" pitchFamily="34" charset="0"/>
              </a:rPr>
              <a:t>1</a:t>
            </a:r>
            <a:r>
              <a:rPr lang="en-US" i="1" dirty="0">
                <a:cs typeface="Calibri" panose="020F0502020204030204" pitchFamily="34" charset="0"/>
              </a:rPr>
              <a:t> </a:t>
            </a:r>
            <a:r>
              <a:rPr lang="en-US" i="1" dirty="0" smtClean="0">
                <a:cs typeface="Calibri" panose="020F0502020204030204" pitchFamily="34" charset="0"/>
              </a:rPr>
              <a:t>- </a:t>
            </a:r>
            <a:r>
              <a:rPr lang="en-US" dirty="0" smtClean="0">
                <a:cs typeface="Calibri" panose="020F0502020204030204" pitchFamily="34" charset="0"/>
              </a:rPr>
              <a:t>their </a:t>
            </a:r>
            <a:r>
              <a:rPr lang="en-US" dirty="0">
                <a:cs typeface="Calibri" panose="020F0502020204030204" pitchFamily="34" charset="0"/>
              </a:rPr>
              <a:t>masses; </a:t>
            </a:r>
            <a:r>
              <a:rPr lang="en-US" i="1" dirty="0" smtClean="0">
                <a:cs typeface="Calibri" panose="020F0502020204030204" pitchFamily="34" charset="0"/>
              </a:rPr>
              <a:t>c</a:t>
            </a:r>
            <a:r>
              <a:rPr lang="en-US" baseline="-25000" dirty="0" smtClean="0">
                <a:cs typeface="Calibri" panose="020F0502020204030204" pitchFamily="34" charset="0"/>
              </a:rPr>
              <a:t>1</a:t>
            </a:r>
            <a:r>
              <a:rPr lang="en-US" dirty="0" smtClean="0">
                <a:cs typeface="Calibri" panose="020F0502020204030204" pitchFamily="34" charset="0"/>
              </a:rPr>
              <a:t> </a:t>
            </a:r>
            <a:r>
              <a:rPr lang="en-US" dirty="0">
                <a:cs typeface="Calibri" panose="020F0502020204030204" pitchFamily="34" charset="0"/>
              </a:rPr>
              <a:t>and </a:t>
            </a:r>
            <a:r>
              <a:rPr lang="en-US" i="1" dirty="0" smtClean="0">
                <a:cs typeface="Calibri" panose="020F0502020204030204" pitchFamily="34" charset="0"/>
              </a:rPr>
              <a:t>k </a:t>
            </a:r>
            <a:r>
              <a:rPr lang="en-US" dirty="0" smtClean="0">
                <a:cs typeface="Calibri" panose="020F0502020204030204" pitchFamily="34" charset="0"/>
              </a:rPr>
              <a:t>- </a:t>
            </a:r>
            <a:r>
              <a:rPr lang="en-US" dirty="0">
                <a:cs typeface="Calibri" panose="020F0502020204030204" pitchFamily="34" charset="0"/>
              </a:rPr>
              <a:t>the coefficients of linear stiffness and cubic nonlinearity, respectively; </a:t>
            </a:r>
            <a:r>
              <a:rPr lang="en-US" i="1" dirty="0" smtClean="0">
                <a:cs typeface="Calibri" panose="020F0502020204030204" pitchFamily="34" charset="0"/>
              </a:rPr>
              <a:t>c</a:t>
            </a:r>
            <a:r>
              <a:rPr lang="en-US" baseline="-25000" dirty="0" smtClean="0">
                <a:cs typeface="Calibri" panose="020F0502020204030204" pitchFamily="34" charset="0"/>
              </a:rPr>
              <a:t>12</a:t>
            </a:r>
            <a:r>
              <a:rPr lang="en-US" dirty="0">
                <a:cs typeface="Calibri" panose="020F0502020204030204" pitchFamily="34" charset="0"/>
              </a:rPr>
              <a:t> </a:t>
            </a:r>
            <a:r>
              <a:rPr lang="en-US" dirty="0" smtClean="0">
                <a:cs typeface="Calibri" panose="020F0502020204030204" pitchFamily="34" charset="0"/>
              </a:rPr>
              <a:t>- </a:t>
            </a:r>
            <a:r>
              <a:rPr lang="en-GB" dirty="0">
                <a:cs typeface="Calibri" panose="020F0502020204030204" pitchFamily="34" charset="0"/>
              </a:rPr>
              <a:t>the linear coupling coefficient</a:t>
            </a:r>
            <a:r>
              <a:rPr lang="en-US" dirty="0" smtClean="0">
                <a:cs typeface="Calibri" panose="020F0502020204030204" pitchFamily="34" charset="0"/>
              </a:rPr>
              <a:t>; </a:t>
            </a:r>
            <a:r>
              <a:rPr lang="en-US" i="1" dirty="0" smtClean="0">
                <a:solidFill>
                  <a:srgbClr val="FF0000"/>
                </a:solidFill>
                <a:cs typeface="Calibri" panose="020F0502020204030204" pitchFamily="34" charset="0"/>
              </a:rPr>
              <a:t>C</a:t>
            </a:r>
            <a:r>
              <a:rPr lang="en-US" dirty="0" smtClean="0">
                <a:solidFill>
                  <a:srgbClr val="FF0000"/>
                </a:solidFill>
                <a:cs typeface="Calibri" panose="020F0502020204030204" pitchFamily="34" charset="0"/>
              </a:rPr>
              <a:t>(</a:t>
            </a:r>
            <a:r>
              <a:rPr lang="en-US" i="1" dirty="0" smtClean="0">
                <a:solidFill>
                  <a:srgbClr val="FF0000"/>
                </a:solidFill>
                <a:cs typeface="Calibri" panose="020F0502020204030204" pitchFamily="34" charset="0"/>
              </a:rPr>
              <a:t>t</a:t>
            </a:r>
            <a:r>
              <a:rPr lang="en-US" dirty="0">
                <a:solidFill>
                  <a:srgbClr val="FF0000"/>
                </a:solidFill>
                <a:cs typeface="Calibri" panose="020F0502020204030204" pitchFamily="34" charset="0"/>
              </a:rPr>
              <a:t>) = </a:t>
            </a:r>
            <a:r>
              <a:rPr lang="en-US" i="1" dirty="0" smtClean="0">
                <a:solidFill>
                  <a:srgbClr val="FF0000"/>
                </a:solidFill>
                <a:cs typeface="Calibri" panose="020F0502020204030204" pitchFamily="34" charset="0"/>
              </a:rPr>
              <a:t>c</a:t>
            </a:r>
            <a:r>
              <a:rPr lang="en-US" baseline="-25000" dirty="0">
                <a:solidFill>
                  <a:srgbClr val="FF0000"/>
                </a:solidFill>
                <a:cs typeface="Calibri" panose="020F0502020204030204" pitchFamily="34" charset="0"/>
              </a:rPr>
              <a:t>0</a:t>
            </a:r>
            <a:r>
              <a:rPr lang="en-US" dirty="0" smtClean="0">
                <a:solidFill>
                  <a:srgbClr val="FF0000"/>
                </a:solidFill>
                <a:cs typeface="Calibri" panose="020F0502020204030204" pitchFamily="34" charset="0"/>
              </a:rPr>
              <a:t> </a:t>
            </a:r>
            <a:r>
              <a:rPr lang="en-US" dirty="0">
                <a:solidFill>
                  <a:srgbClr val="FF0000"/>
                </a:solidFill>
                <a:cs typeface="Calibri" panose="020F0502020204030204" pitchFamily="34" charset="0"/>
                <a:sym typeface="Symbol"/>
              </a:rPr>
              <a:t></a:t>
            </a:r>
            <a:r>
              <a:rPr lang="en-US" dirty="0">
                <a:solidFill>
                  <a:srgbClr val="FF0000"/>
                </a:solidFill>
                <a:cs typeface="Calibri" panose="020F0502020204030204" pitchFamily="34" charset="0"/>
              </a:rPr>
              <a:t> (</a:t>
            </a:r>
            <a:r>
              <a:rPr lang="en-US" i="1" dirty="0">
                <a:solidFill>
                  <a:srgbClr val="FF0000"/>
                </a:solidFill>
                <a:cs typeface="Calibri" panose="020F0502020204030204" pitchFamily="34" charset="0"/>
              </a:rPr>
              <a:t>k</a:t>
            </a:r>
            <a:r>
              <a:rPr lang="en-US" baseline="-25000" dirty="0">
                <a:solidFill>
                  <a:srgbClr val="FF0000"/>
                </a:solidFill>
                <a:cs typeface="Calibri" panose="020F0502020204030204" pitchFamily="34" charset="0"/>
              </a:rPr>
              <a:t>1</a:t>
            </a:r>
            <a:r>
              <a:rPr lang="en-US" dirty="0">
                <a:solidFill>
                  <a:srgbClr val="FF0000"/>
                </a:solidFill>
                <a:cs typeface="Calibri" panose="020F0502020204030204" pitchFamily="34" charset="0"/>
              </a:rPr>
              <a:t> + </a:t>
            </a:r>
            <a:r>
              <a:rPr lang="en-US" i="1" dirty="0">
                <a:solidFill>
                  <a:srgbClr val="FF0000"/>
                </a:solidFill>
                <a:cs typeface="Calibri" panose="020F0502020204030204" pitchFamily="34" charset="0"/>
              </a:rPr>
              <a:t>k</a:t>
            </a:r>
            <a:r>
              <a:rPr lang="en-US" baseline="-25000" dirty="0">
                <a:solidFill>
                  <a:srgbClr val="FF0000"/>
                </a:solidFill>
                <a:cs typeface="Calibri" panose="020F0502020204030204" pitchFamily="34" charset="0"/>
              </a:rPr>
              <a:t>2</a:t>
            </a:r>
            <a:r>
              <a:rPr lang="en-US" i="1" dirty="0">
                <a:solidFill>
                  <a:srgbClr val="FF0000"/>
                </a:solidFill>
                <a:cs typeface="Calibri" panose="020F0502020204030204" pitchFamily="34" charset="0"/>
              </a:rPr>
              <a:t>t</a:t>
            </a:r>
            <a:r>
              <a:rPr lang="en-US" dirty="0">
                <a:solidFill>
                  <a:srgbClr val="FF0000"/>
                </a:solidFill>
                <a:cs typeface="Calibri" panose="020F0502020204030204" pitchFamily="34" charset="0"/>
              </a:rPr>
              <a:t>), </a:t>
            </a:r>
            <a:r>
              <a:rPr lang="en-US" i="1" dirty="0">
                <a:solidFill>
                  <a:srgbClr val="FF0000"/>
                </a:solidFill>
                <a:cs typeface="Calibri" panose="020F0502020204030204" pitchFamily="34" charset="0"/>
              </a:rPr>
              <a:t>k</a:t>
            </a:r>
            <a:r>
              <a:rPr lang="en-US" baseline="-25000" dirty="0">
                <a:solidFill>
                  <a:srgbClr val="FF0000"/>
                </a:solidFill>
                <a:cs typeface="Calibri" panose="020F0502020204030204" pitchFamily="34" charset="0"/>
              </a:rPr>
              <a:t>1,2 </a:t>
            </a:r>
            <a:r>
              <a:rPr lang="en-US" dirty="0">
                <a:solidFill>
                  <a:srgbClr val="FF0000"/>
                </a:solidFill>
                <a:cs typeface="Calibri" panose="020F0502020204030204" pitchFamily="34" charset="0"/>
              </a:rPr>
              <a:t>&gt; </a:t>
            </a:r>
            <a:r>
              <a:rPr lang="en-US" dirty="0" smtClean="0">
                <a:solidFill>
                  <a:srgbClr val="FF0000"/>
                </a:solidFill>
                <a:cs typeface="Calibri" panose="020F0502020204030204" pitchFamily="34" charset="0"/>
              </a:rPr>
              <a:t>0 </a:t>
            </a:r>
            <a:r>
              <a:rPr lang="en-US" dirty="0" smtClean="0">
                <a:cs typeface="Calibri" panose="020F0502020204030204" pitchFamily="34" charset="0"/>
              </a:rPr>
              <a:t>– time-varying linear stiffness of the Duffing oscillator; </a:t>
            </a:r>
            <a:r>
              <a:rPr lang="en-US" i="1" dirty="0" smtClean="0">
                <a:cs typeface="Calibri" panose="020F0502020204030204" pitchFamily="34" charset="0"/>
              </a:rPr>
              <a:t>A </a:t>
            </a:r>
            <a:r>
              <a:rPr lang="en-US" dirty="0">
                <a:cs typeface="Calibri" panose="020F0502020204030204" pitchFamily="34" charset="0"/>
              </a:rPr>
              <a:t>and </a:t>
            </a:r>
            <a:r>
              <a:rPr lang="en-GB" i="1" dirty="0">
                <a:cs typeface="Calibri" panose="020F0502020204030204" pitchFamily="34" charset="0"/>
                <a:sym typeface="Symbol"/>
              </a:rPr>
              <a:t></a:t>
            </a:r>
            <a:r>
              <a:rPr lang="en-GB" dirty="0">
                <a:cs typeface="Calibri" panose="020F0502020204030204" pitchFamily="34" charset="0"/>
              </a:rPr>
              <a:t> </a:t>
            </a:r>
            <a:r>
              <a:rPr lang="en-GB" dirty="0" smtClean="0">
                <a:cs typeface="Calibri" panose="020F0502020204030204" pitchFamily="34" charset="0"/>
              </a:rPr>
              <a:t>- the </a:t>
            </a:r>
            <a:r>
              <a:rPr lang="en-GB" dirty="0">
                <a:cs typeface="Calibri" panose="020F0502020204030204" pitchFamily="34" charset="0"/>
              </a:rPr>
              <a:t>amplitude and the frequency of the periodic force. </a:t>
            </a:r>
          </a:p>
          <a:p>
            <a:pPr algn="just" defTabSz="288000">
              <a:lnSpc>
                <a:spcPct val="120000"/>
              </a:lnSpc>
              <a:spcBef>
                <a:spcPts val="432"/>
              </a:spcBef>
            </a:pPr>
            <a:r>
              <a:rPr lang="en-US" dirty="0" smtClean="0">
                <a:cs typeface="Calibri" panose="020F0502020204030204" pitchFamily="34" charset="0"/>
              </a:rPr>
              <a:t>The </a:t>
            </a:r>
            <a:r>
              <a:rPr lang="en-US" dirty="0">
                <a:cs typeface="Calibri" panose="020F0502020204030204" pitchFamily="34" charset="0"/>
              </a:rPr>
              <a:t>system is assumed to be initially at rest but </a:t>
            </a:r>
            <a:r>
              <a:rPr lang="en-GB" dirty="0">
                <a:cs typeface="Calibri" panose="020F0502020204030204" pitchFamily="34" charset="0"/>
              </a:rPr>
              <a:t>the nonlinear oscillator is launched externally, while the attached oscillator is excited through coupling</a:t>
            </a:r>
            <a:r>
              <a:rPr lang="en-GB" dirty="0" smtClean="0">
                <a:cs typeface="Calibri" panose="020F0502020204030204" pitchFamily="34" charset="0"/>
              </a:rPr>
              <a:t>.</a:t>
            </a:r>
            <a:endParaRPr lang="en-GB" dirty="0">
              <a:cs typeface="Calibri" panose="020F0502020204030204" pitchFamily="34" charset="0"/>
            </a:endParaRPr>
          </a:p>
        </p:txBody>
      </p:sp>
    </p:spTree>
    <p:extLst>
      <p:ext uri="{BB962C8B-B14F-4D97-AF65-F5344CB8AC3E}">
        <p14:creationId xmlns:p14="http://schemas.microsoft.com/office/powerpoint/2010/main" val="373772831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467544" y="476672"/>
            <a:ext cx="8280920" cy="5875455"/>
          </a:xfrm>
          <a:prstGeom prst="rect">
            <a:avLst/>
          </a:prstGeom>
        </p:spPr>
        <p:txBody>
          <a:bodyPr wrap="square">
            <a:spAutoFit/>
          </a:bodyPr>
          <a:lstStyle/>
          <a:p>
            <a:pPr>
              <a:lnSpc>
                <a:spcPct val="130000"/>
              </a:lnSpc>
            </a:pPr>
            <a:r>
              <a:rPr lang="en-US" dirty="0" smtClean="0"/>
              <a:t>The small parameter </a:t>
            </a:r>
            <a:r>
              <a:rPr lang="en-US" i="1" dirty="0" smtClean="0">
                <a:sym typeface="Symbol"/>
              </a:rPr>
              <a:t> </a:t>
            </a:r>
            <a:r>
              <a:rPr lang="en-US" dirty="0" smtClean="0">
                <a:sym typeface="Symbol"/>
              </a:rPr>
              <a:t>is defined through weak coupling: </a:t>
            </a:r>
          </a:p>
          <a:p>
            <a:pPr algn="ctr">
              <a:lnSpc>
                <a:spcPct val="130000"/>
              </a:lnSpc>
            </a:pPr>
            <a:r>
              <a:rPr lang="en-US" b="1" i="1" dirty="0" smtClean="0"/>
              <a:t>c</a:t>
            </a:r>
            <a:r>
              <a:rPr lang="en-US" b="1" baseline="-25000" dirty="0" smtClean="0"/>
              <a:t>12</a:t>
            </a:r>
            <a:r>
              <a:rPr lang="en-US" b="1" i="1" dirty="0" smtClean="0"/>
              <a:t>/c</a:t>
            </a:r>
            <a:r>
              <a:rPr lang="en-US" b="1" baseline="-25000" dirty="0" smtClean="0"/>
              <a:t>1</a:t>
            </a:r>
            <a:r>
              <a:rPr lang="en-US" b="1" dirty="0" smtClean="0"/>
              <a:t> </a:t>
            </a:r>
            <a:r>
              <a:rPr lang="en-US" b="1" dirty="0"/>
              <a:t>= 2</a:t>
            </a:r>
            <a:r>
              <a:rPr lang="en-US" b="1" i="1" dirty="0">
                <a:sym typeface="Symbol"/>
              </a:rPr>
              <a:t></a:t>
            </a:r>
            <a:r>
              <a:rPr lang="en-US" b="1" dirty="0"/>
              <a:t> &lt;&lt; </a:t>
            </a:r>
            <a:r>
              <a:rPr lang="en-US" b="1" dirty="0" smtClean="0"/>
              <a:t>1</a:t>
            </a:r>
            <a:r>
              <a:rPr lang="en-US" dirty="0" smtClean="0"/>
              <a:t>. </a:t>
            </a:r>
          </a:p>
          <a:p>
            <a:pPr>
              <a:lnSpc>
                <a:spcPct val="150000"/>
              </a:lnSpc>
            </a:pPr>
            <a:r>
              <a:rPr lang="en-US" dirty="0" smtClean="0"/>
              <a:t>Resonance: </a:t>
            </a:r>
          </a:p>
          <a:p>
            <a:pPr algn="ctr">
              <a:lnSpc>
                <a:spcPct val="150000"/>
              </a:lnSpc>
            </a:pPr>
            <a:r>
              <a:rPr lang="fr-FR" b="1" i="1" dirty="0" smtClean="0"/>
              <a:t>c</a:t>
            </a:r>
            <a:r>
              <a:rPr lang="fr-FR" b="1" baseline="-25000" dirty="0" smtClean="0"/>
              <a:t>1</a:t>
            </a:r>
            <a:r>
              <a:rPr lang="fr-FR" b="1" dirty="0" smtClean="0"/>
              <a:t>/</a:t>
            </a:r>
            <a:r>
              <a:rPr lang="fr-FR" b="1" i="1" dirty="0" smtClean="0"/>
              <a:t>m</a:t>
            </a:r>
            <a:r>
              <a:rPr lang="fr-FR" b="1" baseline="-25000" dirty="0" smtClean="0"/>
              <a:t>1</a:t>
            </a:r>
            <a:r>
              <a:rPr lang="fr-FR" b="1" dirty="0" smtClean="0"/>
              <a:t> </a:t>
            </a:r>
            <a:r>
              <a:rPr lang="en-US" b="1" dirty="0">
                <a:sym typeface="Symbol"/>
              </a:rPr>
              <a:t></a:t>
            </a:r>
            <a:r>
              <a:rPr lang="en-US" b="1" dirty="0"/>
              <a:t> </a:t>
            </a:r>
            <a:r>
              <a:rPr lang="fr-FR" b="1" i="1" dirty="0" smtClean="0"/>
              <a:t>c</a:t>
            </a:r>
            <a:r>
              <a:rPr lang="en-US" baseline="-25000" dirty="0">
                <a:cs typeface="Calibri" panose="020F0502020204030204" pitchFamily="34" charset="0"/>
              </a:rPr>
              <a:t>0</a:t>
            </a:r>
            <a:r>
              <a:rPr lang="fr-FR" b="1" dirty="0" smtClean="0"/>
              <a:t>/</a:t>
            </a:r>
            <a:r>
              <a:rPr lang="fr-FR" b="1" i="1" dirty="0" smtClean="0"/>
              <a:t>m</a:t>
            </a:r>
            <a:r>
              <a:rPr lang="en-US" baseline="-25000" dirty="0">
                <a:cs typeface="Calibri" panose="020F0502020204030204" pitchFamily="34" charset="0"/>
              </a:rPr>
              <a:t>0</a:t>
            </a:r>
            <a:r>
              <a:rPr lang="fr-FR" b="1" dirty="0" smtClean="0"/>
              <a:t> </a:t>
            </a:r>
            <a:r>
              <a:rPr lang="fr-FR" b="1" dirty="0"/>
              <a:t>= </a:t>
            </a:r>
            <a:r>
              <a:rPr lang="en-US" b="1" i="1" dirty="0">
                <a:sym typeface="Symbol"/>
              </a:rPr>
              <a:t></a:t>
            </a:r>
            <a:r>
              <a:rPr lang="fr-FR" b="1" baseline="30000" dirty="0"/>
              <a:t>2 </a:t>
            </a:r>
            <a:endParaRPr lang="fr-FR" b="1" baseline="30000" dirty="0" smtClean="0"/>
          </a:p>
          <a:p>
            <a:pPr>
              <a:lnSpc>
                <a:spcPct val="150000"/>
              </a:lnSpc>
            </a:pPr>
            <a:r>
              <a:rPr lang="en-US" dirty="0" smtClean="0"/>
              <a:t>The dimensionless parameters: </a:t>
            </a:r>
            <a:r>
              <a:rPr lang="en-US" i="1" dirty="0" smtClean="0">
                <a:sym typeface="Symbol"/>
              </a:rPr>
              <a:t></a:t>
            </a:r>
            <a:r>
              <a:rPr lang="fr-FR" baseline="-25000" dirty="0" smtClean="0"/>
              <a:t>0 </a:t>
            </a:r>
            <a:r>
              <a:rPr lang="fr-FR" dirty="0" smtClean="0"/>
              <a:t>=</a:t>
            </a:r>
            <a:r>
              <a:rPr lang="fr-FR" baseline="-25000" dirty="0" smtClean="0"/>
              <a:t> </a:t>
            </a:r>
            <a:r>
              <a:rPr lang="en-US" i="1" dirty="0" smtClean="0">
                <a:sym typeface="Symbol"/>
              </a:rPr>
              <a:t></a:t>
            </a:r>
            <a:r>
              <a:rPr lang="fr-FR" i="1" dirty="0" smtClean="0"/>
              <a:t>t</a:t>
            </a:r>
            <a:r>
              <a:rPr lang="fr-FR" dirty="0" smtClean="0"/>
              <a:t>, </a:t>
            </a:r>
            <a:r>
              <a:rPr lang="en-US" i="1" dirty="0" smtClean="0">
                <a:sym typeface="Symbol"/>
              </a:rPr>
              <a:t></a:t>
            </a:r>
            <a:r>
              <a:rPr lang="en-US" baseline="-25000" dirty="0" smtClean="0"/>
              <a:t>1</a:t>
            </a:r>
            <a:r>
              <a:rPr lang="en-US" dirty="0" smtClean="0"/>
              <a:t> </a:t>
            </a:r>
            <a:r>
              <a:rPr lang="en-US" dirty="0" smtClean="0">
                <a:sym typeface="Symbol"/>
              </a:rPr>
              <a:t></a:t>
            </a:r>
            <a:r>
              <a:rPr lang="en-US" dirty="0" smtClean="0"/>
              <a:t> </a:t>
            </a:r>
            <a:r>
              <a:rPr lang="en-US" i="1" dirty="0" smtClean="0">
                <a:sym typeface="Symbol"/>
              </a:rPr>
              <a:t></a:t>
            </a:r>
            <a:r>
              <a:rPr lang="fr-FR" baseline="-25000" dirty="0" smtClean="0"/>
              <a:t>0</a:t>
            </a:r>
            <a:r>
              <a:rPr lang="en-US" dirty="0" smtClean="0"/>
              <a:t>,</a:t>
            </a:r>
            <a:r>
              <a:rPr lang="en-GB" dirty="0" smtClean="0"/>
              <a:t> </a:t>
            </a:r>
            <a:endParaRPr lang="fr-FR" dirty="0" smtClean="0"/>
          </a:p>
          <a:p>
            <a:pPr algn="ctr">
              <a:lnSpc>
                <a:spcPct val="150000"/>
              </a:lnSpc>
            </a:pPr>
            <a:r>
              <a:rPr lang="fr-FR" i="1" dirty="0" smtClean="0"/>
              <a:t>k</a:t>
            </a:r>
            <a:r>
              <a:rPr lang="fr-FR" baseline="-25000" dirty="0" smtClean="0"/>
              <a:t>1</a:t>
            </a:r>
            <a:r>
              <a:rPr lang="fr-FR" dirty="0" smtClean="0"/>
              <a:t>/</a:t>
            </a:r>
            <a:r>
              <a:rPr lang="fr-FR" i="1" dirty="0" smtClean="0"/>
              <a:t>c</a:t>
            </a:r>
            <a:r>
              <a:rPr lang="en-US" baseline="-25000" dirty="0">
                <a:cs typeface="Calibri" panose="020F0502020204030204" pitchFamily="34" charset="0"/>
              </a:rPr>
              <a:t>0</a:t>
            </a:r>
            <a:r>
              <a:rPr lang="fr-FR" dirty="0" smtClean="0"/>
              <a:t> </a:t>
            </a:r>
            <a:r>
              <a:rPr lang="fr-FR" dirty="0"/>
              <a:t>= </a:t>
            </a:r>
            <a:r>
              <a:rPr lang="en-GB" i="1" dirty="0">
                <a:sym typeface="Symbol"/>
              </a:rPr>
              <a:t></a:t>
            </a:r>
            <a:r>
              <a:rPr lang="fr-FR" i="1" dirty="0" smtClean="0"/>
              <a:t>s, k</a:t>
            </a:r>
            <a:r>
              <a:rPr lang="fr-FR" baseline="-25000" dirty="0" smtClean="0"/>
              <a:t>2</a:t>
            </a:r>
            <a:r>
              <a:rPr lang="fr-FR" dirty="0" smtClean="0"/>
              <a:t>/</a:t>
            </a:r>
            <a:r>
              <a:rPr lang="fr-FR" i="1" dirty="0" smtClean="0"/>
              <a:t>c</a:t>
            </a:r>
            <a:r>
              <a:rPr lang="en-US" baseline="-25000" dirty="0">
                <a:cs typeface="Calibri" panose="020F0502020204030204" pitchFamily="34" charset="0"/>
              </a:rPr>
              <a:t>0</a:t>
            </a:r>
            <a:r>
              <a:rPr lang="fr-FR" dirty="0" smtClean="0"/>
              <a:t> </a:t>
            </a:r>
            <a:r>
              <a:rPr lang="fr-FR" dirty="0"/>
              <a:t>= </a:t>
            </a:r>
            <a:r>
              <a:rPr lang="en-GB" i="1" dirty="0">
                <a:sym typeface="Symbol"/>
              </a:rPr>
              <a:t></a:t>
            </a:r>
            <a:r>
              <a:rPr lang="en-GB" baseline="30000" dirty="0"/>
              <a:t>2</a:t>
            </a:r>
            <a:r>
              <a:rPr lang="fr-FR" i="1" dirty="0"/>
              <a:t>b</a:t>
            </a:r>
            <a:r>
              <a:rPr lang="en-GB" i="1" dirty="0" smtClean="0">
                <a:sym typeface="Symbol"/>
              </a:rPr>
              <a:t>  </a:t>
            </a:r>
            <a:r>
              <a:rPr lang="en-GB" dirty="0" smtClean="0">
                <a:sym typeface="Symbol"/>
              </a:rPr>
              <a:t>(slowly-varying stiffness) </a:t>
            </a:r>
            <a:r>
              <a:rPr lang="fr-FR" dirty="0" smtClean="0"/>
              <a:t>, </a:t>
            </a:r>
            <a:r>
              <a:rPr lang="fr-FR" i="1" dirty="0" smtClean="0"/>
              <a:t>k</a:t>
            </a:r>
            <a:r>
              <a:rPr lang="fr-FR" dirty="0" smtClean="0"/>
              <a:t>/</a:t>
            </a:r>
            <a:r>
              <a:rPr lang="fr-FR" i="1" dirty="0" smtClean="0"/>
              <a:t>c</a:t>
            </a:r>
            <a:r>
              <a:rPr lang="en-US" baseline="-25000" dirty="0">
                <a:cs typeface="Calibri" panose="020F0502020204030204" pitchFamily="34" charset="0"/>
              </a:rPr>
              <a:t>0</a:t>
            </a:r>
            <a:r>
              <a:rPr lang="fr-FR" dirty="0" smtClean="0"/>
              <a:t> </a:t>
            </a:r>
            <a:r>
              <a:rPr lang="en-US" dirty="0">
                <a:sym typeface="Symbol"/>
              </a:rPr>
              <a:t></a:t>
            </a:r>
            <a:r>
              <a:rPr lang="fr-FR" dirty="0"/>
              <a:t> 8</a:t>
            </a:r>
            <a:r>
              <a:rPr lang="en-US" i="1" dirty="0" smtClean="0">
                <a:sym typeface="Symbol"/>
              </a:rPr>
              <a:t> </a:t>
            </a:r>
            <a:r>
              <a:rPr lang="en-US" dirty="0" smtClean="0">
                <a:sym typeface="Symbol"/>
              </a:rPr>
              <a:t>(weak nonlinearity)</a:t>
            </a:r>
            <a:r>
              <a:rPr lang="fr-FR" dirty="0" smtClean="0"/>
              <a:t>, </a:t>
            </a:r>
          </a:p>
          <a:p>
            <a:pPr algn="just">
              <a:lnSpc>
                <a:spcPct val="150000"/>
              </a:lnSpc>
            </a:pPr>
            <a:r>
              <a:rPr lang="fr-FR" i="1" dirty="0"/>
              <a:t> </a:t>
            </a:r>
            <a:r>
              <a:rPr lang="fr-FR" i="1" dirty="0" smtClean="0"/>
              <a:t> c</a:t>
            </a:r>
            <a:r>
              <a:rPr lang="fr-FR" baseline="-25000" dirty="0" smtClean="0"/>
              <a:t>12</a:t>
            </a:r>
            <a:r>
              <a:rPr lang="fr-FR" i="1" dirty="0" smtClean="0"/>
              <a:t>/c</a:t>
            </a:r>
            <a:r>
              <a:rPr lang="en-US" baseline="-25000" dirty="0">
                <a:cs typeface="Calibri" panose="020F0502020204030204" pitchFamily="34" charset="0"/>
              </a:rPr>
              <a:t>0</a:t>
            </a:r>
            <a:r>
              <a:rPr lang="fr-FR" dirty="0" smtClean="0"/>
              <a:t> </a:t>
            </a:r>
            <a:r>
              <a:rPr lang="fr-FR" dirty="0"/>
              <a:t>= 2</a:t>
            </a:r>
            <a:r>
              <a:rPr lang="en-US" i="1" dirty="0">
                <a:sym typeface="Symbol"/>
              </a:rPr>
              <a:t></a:t>
            </a:r>
            <a:r>
              <a:rPr lang="en-GB" i="1" dirty="0" smtClean="0">
                <a:sym typeface="Symbol"/>
              </a:rPr>
              <a:t></a:t>
            </a:r>
            <a:r>
              <a:rPr lang="en-US" baseline="-25000" dirty="0">
                <a:cs typeface="Calibri" panose="020F0502020204030204" pitchFamily="34" charset="0"/>
              </a:rPr>
              <a:t>0</a:t>
            </a:r>
            <a:r>
              <a:rPr lang="en-GB" i="1" dirty="0" smtClean="0">
                <a:sym typeface="Symbol"/>
              </a:rPr>
              <a:t>, </a:t>
            </a:r>
            <a:r>
              <a:rPr lang="fr-FR" i="1" dirty="0"/>
              <a:t>c</a:t>
            </a:r>
            <a:r>
              <a:rPr lang="fr-FR" baseline="-25000" dirty="0"/>
              <a:t>12</a:t>
            </a:r>
            <a:r>
              <a:rPr lang="fr-FR" i="1" dirty="0"/>
              <a:t>/c</a:t>
            </a:r>
            <a:r>
              <a:rPr lang="fr-FR" baseline="-25000" dirty="0"/>
              <a:t>1</a:t>
            </a:r>
            <a:r>
              <a:rPr lang="fr-FR" dirty="0"/>
              <a:t> </a:t>
            </a:r>
            <a:r>
              <a:rPr lang="en-US" dirty="0">
                <a:sym typeface="Symbol"/>
              </a:rPr>
              <a:t></a:t>
            </a:r>
            <a:r>
              <a:rPr lang="fr-FR" dirty="0"/>
              <a:t> 2</a:t>
            </a:r>
            <a:r>
              <a:rPr lang="en-US" i="1" dirty="0">
                <a:sym typeface="Symbol"/>
              </a:rPr>
              <a:t></a:t>
            </a:r>
            <a:r>
              <a:rPr lang="en-GB" i="1" dirty="0">
                <a:sym typeface="Symbol"/>
              </a:rPr>
              <a:t></a:t>
            </a:r>
            <a:r>
              <a:rPr lang="en-GB" baseline="-25000" dirty="0" smtClean="0"/>
              <a:t>1</a:t>
            </a:r>
            <a:r>
              <a:rPr lang="en-GB" dirty="0" smtClean="0"/>
              <a:t>, </a:t>
            </a:r>
            <a:r>
              <a:rPr lang="en-GB" i="1" dirty="0" smtClean="0">
                <a:sym typeface="Symbol"/>
              </a:rPr>
              <a:t></a:t>
            </a:r>
            <a:r>
              <a:rPr lang="en-US" baseline="-25000" dirty="0" smtClean="0"/>
              <a:t>1</a:t>
            </a:r>
            <a:r>
              <a:rPr lang="en-US" dirty="0" smtClean="0"/>
              <a:t> </a:t>
            </a:r>
            <a:r>
              <a:rPr lang="en-US" dirty="0"/>
              <a:t>&lt; </a:t>
            </a:r>
            <a:r>
              <a:rPr lang="en-GB" i="1" dirty="0" smtClean="0">
                <a:sym typeface="Symbol"/>
              </a:rPr>
              <a:t></a:t>
            </a:r>
            <a:r>
              <a:rPr lang="en-US" baseline="-25000" dirty="0">
                <a:cs typeface="Calibri" panose="020F0502020204030204" pitchFamily="34" charset="0"/>
              </a:rPr>
              <a:t>0</a:t>
            </a:r>
            <a:r>
              <a:rPr lang="en-US" dirty="0" smtClean="0"/>
              <a:t> </a:t>
            </a:r>
            <a:r>
              <a:rPr lang="en-GB" dirty="0" smtClean="0"/>
              <a:t>(weak coupling),   </a:t>
            </a:r>
            <a:r>
              <a:rPr lang="fr-FR" i="1" dirty="0" smtClean="0"/>
              <a:t>A</a:t>
            </a:r>
            <a:r>
              <a:rPr lang="fr-FR" dirty="0" smtClean="0"/>
              <a:t> </a:t>
            </a:r>
            <a:r>
              <a:rPr lang="fr-FR" dirty="0"/>
              <a:t>= </a:t>
            </a:r>
            <a:r>
              <a:rPr lang="en-GB" i="1" dirty="0">
                <a:sym typeface="Symbol"/>
              </a:rPr>
              <a:t></a:t>
            </a:r>
            <a:r>
              <a:rPr lang="fr-FR" i="1" dirty="0"/>
              <a:t>m</a:t>
            </a:r>
            <a:r>
              <a:rPr lang="en-GB" i="1" dirty="0">
                <a:sym typeface="Symbol"/>
              </a:rPr>
              <a:t></a:t>
            </a:r>
            <a:r>
              <a:rPr lang="fr-FR" baseline="30000" dirty="0" smtClean="0"/>
              <a:t>2</a:t>
            </a:r>
            <a:r>
              <a:rPr lang="fr-FR" i="1" dirty="0" smtClean="0"/>
              <a:t>F</a:t>
            </a:r>
            <a:r>
              <a:rPr lang="fr-FR" dirty="0"/>
              <a:t> </a:t>
            </a:r>
            <a:r>
              <a:rPr lang="fr-FR" dirty="0" smtClean="0"/>
              <a:t>(weak forcing)  </a:t>
            </a:r>
            <a:endParaRPr lang="en-GB" dirty="0"/>
          </a:p>
          <a:p>
            <a:pPr>
              <a:lnSpc>
                <a:spcPct val="150000"/>
              </a:lnSpc>
              <a:spcBef>
                <a:spcPts val="600"/>
              </a:spcBef>
            </a:pPr>
            <a:r>
              <a:rPr lang="en-US" dirty="0" smtClean="0"/>
              <a:t>The dimensionless equations of motion:</a:t>
            </a:r>
          </a:p>
          <a:p>
            <a:pPr>
              <a:lnSpc>
                <a:spcPct val="120000"/>
              </a:lnSpc>
            </a:pPr>
            <a:endParaRPr lang="en-US" dirty="0"/>
          </a:p>
          <a:p>
            <a:pPr>
              <a:lnSpc>
                <a:spcPct val="120000"/>
              </a:lnSpc>
            </a:pPr>
            <a:endParaRPr lang="en-US" dirty="0" smtClean="0"/>
          </a:p>
          <a:p>
            <a:pPr>
              <a:lnSpc>
                <a:spcPct val="120000"/>
              </a:lnSpc>
            </a:pPr>
            <a:endParaRPr lang="en-US" dirty="0"/>
          </a:p>
          <a:p>
            <a:pPr>
              <a:lnSpc>
                <a:spcPct val="120000"/>
              </a:lnSpc>
            </a:pPr>
            <a:endParaRPr lang="en-US" dirty="0" smtClean="0"/>
          </a:p>
          <a:p>
            <a:pPr>
              <a:lnSpc>
                <a:spcPct val="120000"/>
              </a:lnSpc>
            </a:pPr>
            <a:endParaRPr lang="en-US" dirty="0" smtClean="0"/>
          </a:p>
          <a:p>
            <a:pPr>
              <a:lnSpc>
                <a:spcPct val="150000"/>
              </a:lnSpc>
            </a:pPr>
            <a:r>
              <a:rPr lang="en-US" dirty="0" smtClean="0"/>
              <a:t>Slow modulation: </a:t>
            </a:r>
            <a:r>
              <a:rPr lang="en-US" i="1" dirty="0">
                <a:sym typeface="Symbol"/>
              </a:rPr>
              <a:t></a:t>
            </a:r>
            <a:r>
              <a:rPr lang="en-US" dirty="0"/>
              <a:t>(</a:t>
            </a:r>
            <a:r>
              <a:rPr lang="en-US" i="1" dirty="0">
                <a:sym typeface="Symbol"/>
              </a:rPr>
              <a:t></a:t>
            </a:r>
            <a:r>
              <a:rPr lang="en-US" baseline="-25000" dirty="0"/>
              <a:t>1</a:t>
            </a:r>
            <a:r>
              <a:rPr lang="en-US" dirty="0"/>
              <a:t>) </a:t>
            </a:r>
            <a:r>
              <a:rPr lang="en-US" dirty="0">
                <a:sym typeface="Symbol"/>
              </a:rPr>
              <a:t></a:t>
            </a:r>
            <a:r>
              <a:rPr lang="en-US" dirty="0"/>
              <a:t> </a:t>
            </a:r>
            <a:r>
              <a:rPr lang="en-US" i="1" dirty="0" smtClean="0"/>
              <a:t>s</a:t>
            </a:r>
            <a:r>
              <a:rPr lang="en-US" dirty="0" smtClean="0"/>
              <a:t> </a:t>
            </a:r>
            <a:r>
              <a:rPr lang="ru-RU" dirty="0">
                <a:sym typeface="Symbol"/>
              </a:rPr>
              <a:t></a:t>
            </a:r>
            <a:r>
              <a:rPr lang="ru-RU" dirty="0"/>
              <a:t> </a:t>
            </a:r>
            <a:r>
              <a:rPr lang="en-US" i="1" dirty="0"/>
              <a:t>b</a:t>
            </a:r>
            <a:r>
              <a:rPr lang="en-US" i="1" dirty="0">
                <a:sym typeface="Symbol"/>
              </a:rPr>
              <a:t></a:t>
            </a:r>
            <a:r>
              <a:rPr lang="en-US" baseline="-25000" dirty="0" smtClean="0"/>
              <a:t>1</a:t>
            </a:r>
            <a:r>
              <a:rPr lang="en-US" dirty="0"/>
              <a:t>,</a:t>
            </a:r>
            <a:endParaRPr lang="en-US" dirty="0" smtClean="0"/>
          </a:p>
          <a:p>
            <a:pPr>
              <a:lnSpc>
                <a:spcPct val="150000"/>
              </a:lnSpc>
            </a:pPr>
            <a:r>
              <a:rPr lang="en-US" dirty="0" smtClean="0"/>
              <a:t>The system is initially at rest: </a:t>
            </a:r>
            <a:r>
              <a:rPr lang="en-US" i="1" dirty="0" smtClean="0"/>
              <a:t>u</a:t>
            </a:r>
            <a:r>
              <a:rPr lang="en-US" i="1" baseline="-25000" dirty="0" smtClean="0">
                <a:cs typeface="Calibri" panose="020F0502020204030204" pitchFamily="34" charset="0"/>
              </a:rPr>
              <a:t>r</a:t>
            </a:r>
            <a:r>
              <a:rPr lang="en-US" baseline="-25000" dirty="0" smtClean="0"/>
              <a:t> </a:t>
            </a:r>
            <a:r>
              <a:rPr lang="en-US" dirty="0" smtClean="0"/>
              <a:t>= 0</a:t>
            </a:r>
            <a:r>
              <a:rPr lang="en-US" dirty="0"/>
              <a:t>, </a:t>
            </a:r>
            <a:r>
              <a:rPr lang="en-US" i="1" dirty="0" err="1" smtClean="0"/>
              <a:t>v</a:t>
            </a:r>
            <a:r>
              <a:rPr lang="en-US" i="1" baseline="-25000" dirty="0" err="1">
                <a:cs typeface="Calibri" panose="020F0502020204030204" pitchFamily="34" charset="0"/>
              </a:rPr>
              <a:t>r</a:t>
            </a:r>
            <a:r>
              <a:rPr lang="en-US" i="1" dirty="0" smtClean="0"/>
              <a:t> </a:t>
            </a:r>
            <a:r>
              <a:rPr lang="en-US" dirty="0"/>
              <a:t>=</a:t>
            </a:r>
            <a:r>
              <a:rPr lang="en-US" baseline="-25000" dirty="0"/>
              <a:t> </a:t>
            </a:r>
            <a:r>
              <a:rPr lang="en-US" i="1" dirty="0" err="1" smtClean="0"/>
              <a:t>du</a:t>
            </a:r>
            <a:r>
              <a:rPr lang="en-US" i="1" baseline="-25000" dirty="0" err="1" smtClean="0">
                <a:cs typeface="Calibri" panose="020F0502020204030204" pitchFamily="34" charset="0"/>
              </a:rPr>
              <a:t>r</a:t>
            </a:r>
            <a:r>
              <a:rPr lang="en-US" i="1" dirty="0" smtClean="0"/>
              <a:t>/d</a:t>
            </a:r>
            <a:r>
              <a:rPr lang="en-US" i="1" dirty="0">
                <a:sym typeface="Symbol"/>
              </a:rPr>
              <a:t></a:t>
            </a:r>
            <a:r>
              <a:rPr lang="en-US" baseline="-25000" dirty="0"/>
              <a:t>0</a:t>
            </a:r>
            <a:r>
              <a:rPr lang="en-US" dirty="0"/>
              <a:t> = </a:t>
            </a:r>
            <a:r>
              <a:rPr lang="en-US" dirty="0" smtClean="0"/>
              <a:t>0 at </a:t>
            </a:r>
            <a:r>
              <a:rPr lang="en-US" i="1" dirty="0">
                <a:sym typeface="Symbol"/>
              </a:rPr>
              <a:t></a:t>
            </a:r>
            <a:r>
              <a:rPr lang="en-US" baseline="-25000" dirty="0"/>
              <a:t>0 </a:t>
            </a:r>
            <a:r>
              <a:rPr lang="en-US" dirty="0"/>
              <a:t>=</a:t>
            </a:r>
            <a:r>
              <a:rPr lang="en-US" baseline="-25000" dirty="0"/>
              <a:t> </a:t>
            </a:r>
            <a:r>
              <a:rPr lang="en-US" dirty="0"/>
              <a:t>0.</a:t>
            </a:r>
            <a:r>
              <a:rPr lang="en-US" i="1" dirty="0"/>
              <a:t> </a:t>
            </a:r>
            <a:endParaRPr lang="en-GB" dirty="0"/>
          </a:p>
        </p:txBody>
      </p:sp>
      <p:sp>
        <p:nvSpPr>
          <p:cNvPr id="7" name="Rectangle 5"/>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graphicFrame>
        <p:nvGraphicFramePr>
          <p:cNvPr id="8" name="Объект 7"/>
          <p:cNvGraphicFramePr>
            <a:graphicFrameLocks noChangeAspect="1"/>
          </p:cNvGraphicFramePr>
          <p:nvPr>
            <p:extLst>
              <p:ext uri="{D42A27DB-BD31-4B8C-83A1-F6EECF244321}">
                <p14:modId xmlns:p14="http://schemas.microsoft.com/office/powerpoint/2010/main" val="979376542"/>
              </p:ext>
            </p:extLst>
          </p:nvPr>
        </p:nvGraphicFramePr>
        <p:xfrm>
          <a:off x="2346325" y="3969296"/>
          <a:ext cx="5080000" cy="1331912"/>
        </p:xfrm>
        <a:graphic>
          <a:graphicData uri="http://schemas.openxmlformats.org/presentationml/2006/ole">
            <mc:AlternateContent xmlns:mc="http://schemas.openxmlformats.org/markup-compatibility/2006">
              <mc:Choice xmlns:v="urn:schemas-microsoft-com:vml" Requires="v">
                <p:oleObj spid="_x0000_s2741" name="Формула" r:id="rId3" imgW="3479760" imgH="914400" progId="Equation.3">
                  <p:embed/>
                </p:oleObj>
              </mc:Choice>
              <mc:Fallback>
                <p:oleObj name="Формула" r:id="rId3" imgW="3479760" imgH="914400" progId="Equation.3">
                  <p:embed/>
                  <p:pic>
                    <p:nvPicPr>
                      <p:cNvPr id="0" name="Object 4"/>
                      <p:cNvPicPr>
                        <a:picLocks noChangeAspect="1" noChangeArrowheads="1"/>
                      </p:cNvPicPr>
                      <p:nvPr/>
                    </p:nvPicPr>
                    <p:blipFill>
                      <a:blip r:embed="rId4"/>
                      <a:srcRect/>
                      <a:stretch>
                        <a:fillRect/>
                      </a:stretch>
                    </p:blipFill>
                    <p:spPr bwMode="auto">
                      <a:xfrm>
                        <a:off x="2346325" y="3969296"/>
                        <a:ext cx="5080000" cy="1331912"/>
                      </a:xfrm>
                      <a:prstGeom prst="rect">
                        <a:avLst/>
                      </a:prstGeom>
                      <a:noFill/>
                    </p:spPr>
                  </p:pic>
                </p:oleObj>
              </mc:Fallback>
            </mc:AlternateContent>
          </a:graphicData>
        </a:graphic>
      </p:graphicFrame>
      <p:sp>
        <p:nvSpPr>
          <p:cNvPr id="9" name="Rectangle 6"/>
          <p:cNvSpPr>
            <a:spLocks noChangeArrowheads="1"/>
          </p:cNvSpPr>
          <p:nvPr/>
        </p:nvSpPr>
        <p:spPr bwMode="auto">
          <a:xfrm>
            <a:off x="0" y="10191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   </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346974623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6156" y="412973"/>
            <a:ext cx="8229600" cy="63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mc:AlternateContent xmlns:mc="http://schemas.openxmlformats.org/markup-compatibility/2006" xmlns:a14="http://schemas.microsoft.com/office/drawing/2010/main">
        <mc:Choice Requires="a14">
          <p:sp>
            <p:nvSpPr>
              <p:cNvPr id="6" name="Прямоугольник 5"/>
              <p:cNvSpPr/>
              <p:nvPr/>
            </p:nvSpPr>
            <p:spPr>
              <a:xfrm>
                <a:off x="755576" y="1074990"/>
                <a:ext cx="7776864" cy="4298806"/>
              </a:xfrm>
              <a:prstGeom prst="rect">
                <a:avLst/>
              </a:prstGeom>
            </p:spPr>
            <p:txBody>
              <a:bodyPr wrap="square">
                <a:spAutoFit/>
              </a:bodyPr>
              <a:lstStyle/>
              <a:p>
                <a:pPr lvl="0">
                  <a:lnSpc>
                    <a:spcPct val="150000"/>
                  </a:lnSpc>
                </a:pPr>
                <a:r>
                  <a:rPr lang="en-US" dirty="0" smtClean="0">
                    <a:solidFill>
                      <a:prstClr val="black"/>
                    </a:solidFill>
                    <a:cs typeface="Calibri" panose="020F0502020204030204" pitchFamily="34" charset="0"/>
                  </a:rPr>
                  <a:t>Complex amplitudes: </a:t>
                </a:r>
                <a:r>
                  <a:rPr lang="en-US" i="1" dirty="0" err="1" smtClean="0">
                    <a:solidFill>
                      <a:prstClr val="black"/>
                    </a:solidFill>
                    <a:cs typeface="Calibri" panose="020F0502020204030204" pitchFamily="34" charset="0"/>
                  </a:rPr>
                  <a:t>Y</a:t>
                </a:r>
                <a:r>
                  <a:rPr lang="en-US" i="1" baseline="-25000" dirty="0" err="1" smtClean="0">
                    <a:solidFill>
                      <a:prstClr val="black"/>
                    </a:solidFill>
                    <a:cs typeface="Calibri" panose="020F0502020204030204" pitchFamily="34" charset="0"/>
                  </a:rPr>
                  <a:t>r</a:t>
                </a:r>
                <a:r>
                  <a:rPr lang="en-US" i="1" dirty="0" smtClean="0">
                    <a:solidFill>
                      <a:prstClr val="black"/>
                    </a:solidFill>
                    <a:cs typeface="Calibri" panose="020F0502020204030204" pitchFamily="34" charset="0"/>
                  </a:rPr>
                  <a:t> </a:t>
                </a:r>
                <a:r>
                  <a:rPr lang="en-US" i="1" dirty="0">
                    <a:solidFill>
                      <a:prstClr val="black"/>
                    </a:solidFill>
                    <a:cs typeface="Calibri" panose="020F0502020204030204" pitchFamily="34" charset="0"/>
                  </a:rPr>
                  <a:t>= </a:t>
                </a:r>
                <a:r>
                  <a:rPr lang="en-US" dirty="0">
                    <a:solidFill>
                      <a:prstClr val="black"/>
                    </a:solidFill>
                    <a:cs typeface="Calibri" panose="020F0502020204030204" pitchFamily="34" charset="0"/>
                  </a:rPr>
                  <a:t>(</a:t>
                </a:r>
                <a:r>
                  <a:rPr lang="en-US" i="1" dirty="0" err="1" smtClean="0">
                    <a:solidFill>
                      <a:prstClr val="black"/>
                    </a:solidFill>
                    <a:cs typeface="Calibri" panose="020F0502020204030204" pitchFamily="34" charset="0"/>
                  </a:rPr>
                  <a:t>v</a:t>
                </a:r>
                <a:r>
                  <a:rPr lang="en-US" i="1" baseline="-25000" dirty="0" err="1" smtClean="0">
                    <a:solidFill>
                      <a:prstClr val="black"/>
                    </a:solidFill>
                    <a:cs typeface="Calibri" panose="020F0502020204030204" pitchFamily="34" charset="0"/>
                  </a:rPr>
                  <a:t>r</a:t>
                </a:r>
                <a:r>
                  <a:rPr lang="en-US" dirty="0" smtClean="0">
                    <a:solidFill>
                      <a:prstClr val="black"/>
                    </a:solidFill>
                    <a:cs typeface="Calibri" panose="020F0502020204030204" pitchFamily="34" charset="0"/>
                  </a:rPr>
                  <a:t> </a:t>
                </a:r>
                <a:r>
                  <a:rPr lang="en-US" dirty="0">
                    <a:solidFill>
                      <a:prstClr val="black"/>
                    </a:solidFill>
                    <a:cs typeface="Calibri" panose="020F0502020204030204" pitchFamily="34" charset="0"/>
                  </a:rPr>
                  <a:t>+</a:t>
                </a:r>
                <a:r>
                  <a:rPr lang="en-US" i="1" dirty="0">
                    <a:solidFill>
                      <a:prstClr val="black"/>
                    </a:solidFill>
                    <a:cs typeface="Calibri" panose="020F0502020204030204" pitchFamily="34" charset="0"/>
                  </a:rPr>
                  <a:t>iu</a:t>
                </a:r>
                <a:r>
                  <a:rPr lang="en-US" i="1" baseline="-25000" dirty="0" smtClean="0">
                    <a:solidFill>
                      <a:prstClr val="black"/>
                    </a:solidFill>
                    <a:cs typeface="Calibri" panose="020F0502020204030204" pitchFamily="34" charset="0"/>
                  </a:rPr>
                  <a:t>r</a:t>
                </a:r>
                <a:r>
                  <a:rPr lang="en-US" i="1" dirty="0">
                    <a:solidFill>
                      <a:prstClr val="black"/>
                    </a:solidFill>
                    <a:cs typeface="Calibri" panose="020F0502020204030204" pitchFamily="34" charset="0"/>
                  </a:rPr>
                  <a:t>)</a:t>
                </a:r>
                <a14:m>
                  <m:oMath xmlns:m="http://schemas.openxmlformats.org/officeDocument/2006/math">
                    <m:sSup>
                      <m:sSupPr>
                        <m:ctrlPr>
                          <a:rPr lang="en-US" i="1">
                            <a:solidFill>
                              <a:prstClr val="black"/>
                            </a:solidFill>
                            <a:latin typeface="Cambria Math"/>
                            <a:cs typeface="Calibri" panose="020F0502020204030204" pitchFamily="34" charset="0"/>
                          </a:rPr>
                        </m:ctrlPr>
                      </m:sSupPr>
                      <m:e>
                        <m:r>
                          <a:rPr lang="en-US" i="1">
                            <a:solidFill>
                              <a:prstClr val="black"/>
                            </a:solidFill>
                            <a:latin typeface="Cambria Math"/>
                            <a:cs typeface="Calibri" panose="020F0502020204030204" pitchFamily="34" charset="0"/>
                          </a:rPr>
                          <m:t>𝑒</m:t>
                        </m:r>
                      </m:e>
                      <m:sup>
                        <m:r>
                          <a:rPr lang="en-US" i="1">
                            <a:solidFill>
                              <a:prstClr val="black"/>
                            </a:solidFill>
                            <a:latin typeface="Cambria Math"/>
                            <a:cs typeface="Calibri" panose="020F0502020204030204" pitchFamily="34" charset="0"/>
                          </a:rPr>
                          <m:t>−</m:t>
                        </m:r>
                        <m:r>
                          <a:rPr lang="en-US" i="1">
                            <a:solidFill>
                              <a:prstClr val="black"/>
                            </a:solidFill>
                            <a:latin typeface="Cambria Math"/>
                            <a:cs typeface="Calibri" panose="020F0502020204030204" pitchFamily="34" charset="0"/>
                          </a:rPr>
                          <m:t>𝑖</m:t>
                        </m:r>
                        <m:r>
                          <a:rPr lang="en-US" i="1" smtClean="0">
                            <a:solidFill>
                              <a:prstClr val="black"/>
                            </a:solidFill>
                            <a:latin typeface="Cambria Math"/>
                            <a:ea typeface="Cambria Math"/>
                            <a:cs typeface="Calibri" panose="020F0502020204030204" pitchFamily="34" charset="0"/>
                            <a:sym typeface="Symbol"/>
                          </a:rPr>
                          <m:t>𝜏</m:t>
                        </m:r>
                        <m:r>
                          <a:rPr lang="en-US" b="0" i="1" baseline="-25000" smtClean="0">
                            <a:solidFill>
                              <a:prstClr val="black"/>
                            </a:solidFill>
                            <a:latin typeface="Cambria Math"/>
                            <a:cs typeface="Calibri" panose="020F0502020204030204" pitchFamily="34" charset="0"/>
                            <a:sym typeface="Symbol"/>
                          </a:rPr>
                          <m:t>0</m:t>
                        </m:r>
                      </m:sup>
                    </m:sSup>
                  </m:oMath>
                </a14:m>
                <a:r>
                  <a:rPr lang="en-US" dirty="0">
                    <a:solidFill>
                      <a:prstClr val="black"/>
                    </a:solidFill>
                    <a:cs typeface="Calibri" panose="020F0502020204030204" pitchFamily="34" charset="0"/>
                  </a:rPr>
                  <a:t>, </a:t>
                </a:r>
                <a:r>
                  <a:rPr lang="en-US" i="1" dirty="0" smtClean="0">
                    <a:solidFill>
                      <a:prstClr val="black"/>
                    </a:solidFill>
                    <a:cs typeface="Calibri" panose="020F0502020204030204" pitchFamily="34" charset="0"/>
                  </a:rPr>
                  <a:t>Y</a:t>
                </a:r>
                <a:r>
                  <a:rPr lang="en-US" i="1" baseline="-25000" dirty="0" smtClean="0">
                    <a:solidFill>
                      <a:prstClr val="black"/>
                    </a:solidFill>
                    <a:cs typeface="Calibri" panose="020F0502020204030204" pitchFamily="34" charset="0"/>
                  </a:rPr>
                  <a:t>r</a:t>
                </a:r>
                <a:r>
                  <a:rPr lang="en-US" dirty="0" smtClean="0">
                    <a:solidFill>
                      <a:prstClr val="black"/>
                    </a:solidFill>
                    <a:cs typeface="Calibri" panose="020F0502020204030204" pitchFamily="34" charset="0"/>
                  </a:rPr>
                  <a:t>(0</a:t>
                </a:r>
                <a:r>
                  <a:rPr lang="en-US" dirty="0">
                    <a:solidFill>
                      <a:prstClr val="black"/>
                    </a:solidFill>
                    <a:cs typeface="Calibri" panose="020F0502020204030204" pitchFamily="34" charset="0"/>
                  </a:rPr>
                  <a:t>) = 0</a:t>
                </a:r>
                <a:r>
                  <a:rPr lang="en-US" dirty="0" smtClean="0">
                    <a:solidFill>
                      <a:prstClr val="black"/>
                    </a:solidFill>
                    <a:cs typeface="Calibri" panose="020F0502020204030204" pitchFamily="34" charset="0"/>
                  </a:rPr>
                  <a:t>.</a:t>
                </a:r>
              </a:p>
              <a:p>
                <a:pPr lvl="0">
                  <a:lnSpc>
                    <a:spcPct val="150000"/>
                  </a:lnSpc>
                </a:pPr>
                <a:endParaRPr lang="en-US" dirty="0">
                  <a:solidFill>
                    <a:prstClr val="black"/>
                  </a:solidFill>
                  <a:cs typeface="Calibri" panose="020F0502020204030204" pitchFamily="34" charset="0"/>
                </a:endParaRPr>
              </a:p>
              <a:p>
                <a:pPr lvl="0">
                  <a:lnSpc>
                    <a:spcPct val="150000"/>
                  </a:lnSpc>
                </a:pPr>
                <a:endParaRPr lang="en-US" dirty="0" smtClean="0">
                  <a:solidFill>
                    <a:prstClr val="black"/>
                  </a:solidFill>
                  <a:cs typeface="Calibri" panose="020F0502020204030204" pitchFamily="34" charset="0"/>
                </a:endParaRPr>
              </a:p>
              <a:p>
                <a:pPr lvl="0">
                  <a:lnSpc>
                    <a:spcPct val="150000"/>
                  </a:lnSpc>
                </a:pPr>
                <a:endParaRPr lang="en-US" dirty="0">
                  <a:solidFill>
                    <a:prstClr val="black"/>
                  </a:solidFill>
                  <a:cs typeface="Calibri" panose="020F0502020204030204" pitchFamily="34" charset="0"/>
                </a:endParaRPr>
              </a:p>
              <a:p>
                <a:pPr lvl="0">
                  <a:lnSpc>
                    <a:spcPct val="150000"/>
                  </a:lnSpc>
                </a:pPr>
                <a:endParaRPr lang="en-US" dirty="0" smtClean="0">
                  <a:solidFill>
                    <a:prstClr val="black"/>
                  </a:solidFill>
                  <a:cs typeface="Calibri" panose="020F0502020204030204" pitchFamily="34" charset="0"/>
                </a:endParaRPr>
              </a:p>
              <a:p>
                <a:pPr lvl="0">
                  <a:lnSpc>
                    <a:spcPct val="150000"/>
                  </a:lnSpc>
                </a:pPr>
                <a:r>
                  <a:rPr lang="en-US" dirty="0"/>
                  <a:t>the functions </a:t>
                </a:r>
                <a:r>
                  <a:rPr lang="en-US" i="1" dirty="0"/>
                  <a:t>G</a:t>
                </a:r>
                <a:r>
                  <a:rPr lang="en-US" baseline="-25000" dirty="0"/>
                  <a:t> </a:t>
                </a:r>
                <a:r>
                  <a:rPr lang="en-US" dirty="0"/>
                  <a:t>and </a:t>
                </a:r>
                <a:r>
                  <a:rPr lang="en-US" i="1" dirty="0"/>
                  <a:t>G</a:t>
                </a:r>
                <a:r>
                  <a:rPr lang="en-US" baseline="-25000" dirty="0"/>
                  <a:t>1</a:t>
                </a:r>
                <a:r>
                  <a:rPr lang="en-US" i="1" dirty="0"/>
                  <a:t> </a:t>
                </a:r>
                <a:r>
                  <a:rPr lang="en-US" dirty="0"/>
                  <a:t>includes the sum of harmonics with the coefficients depending on </a:t>
                </a:r>
                <a:r>
                  <a:rPr lang="en-US" i="1" dirty="0"/>
                  <a:t>Y, Y</a:t>
                </a:r>
                <a:r>
                  <a:rPr lang="en-US" baseline="-25000" dirty="0"/>
                  <a:t>1</a:t>
                </a:r>
                <a:r>
                  <a:rPr lang="en-US" dirty="0"/>
                  <a:t> and their complex conjugates.</a:t>
                </a:r>
                <a:r>
                  <a:rPr lang="en-US" i="1" dirty="0"/>
                  <a:t> </a:t>
                </a:r>
                <a:endParaRPr lang="en-US" i="1" dirty="0" smtClean="0"/>
              </a:p>
              <a:p>
                <a:pPr>
                  <a:lnSpc>
                    <a:spcPct val="150000"/>
                  </a:lnSpc>
                </a:pPr>
                <a:r>
                  <a:rPr lang="en-US" dirty="0" smtClean="0">
                    <a:cs typeface="Calibri" panose="020F0502020204030204" pitchFamily="34" charset="0"/>
                  </a:rPr>
                  <a:t>Multiple </a:t>
                </a:r>
                <a:r>
                  <a:rPr lang="en-US" dirty="0">
                    <a:cs typeface="Calibri" panose="020F0502020204030204" pitchFamily="34" charset="0"/>
                  </a:rPr>
                  <a:t>scale expansions: </a:t>
                </a:r>
                <a:endParaRPr lang="en-US" dirty="0" smtClean="0">
                  <a:cs typeface="Calibri" panose="020F0502020204030204" pitchFamily="34" charset="0"/>
                </a:endParaRPr>
              </a:p>
              <a:p>
                <a:pPr algn="ctr">
                  <a:lnSpc>
                    <a:spcPct val="150000"/>
                  </a:lnSpc>
                </a:pPr>
                <a:r>
                  <a:rPr lang="en-US" sz="2000" i="1" dirty="0" err="1" smtClean="0">
                    <a:cs typeface="Calibri" panose="020F0502020204030204" pitchFamily="34" charset="0"/>
                  </a:rPr>
                  <a:t>Y</a:t>
                </a:r>
                <a:r>
                  <a:rPr lang="en-US" sz="2000" i="1" baseline="-25000" dirty="0" err="1" smtClean="0">
                    <a:cs typeface="Calibri" panose="020F0502020204030204" pitchFamily="34" charset="0"/>
                  </a:rPr>
                  <a:t>r</a:t>
                </a:r>
                <a:r>
                  <a:rPr lang="en-US" sz="2000" i="1" dirty="0" smtClean="0">
                    <a:cs typeface="Calibri" panose="020F0502020204030204" pitchFamily="34" charset="0"/>
                  </a:rPr>
                  <a:t> </a:t>
                </a:r>
                <a:r>
                  <a:rPr lang="en-US" sz="2000" i="1" dirty="0">
                    <a:cs typeface="Calibri" panose="020F0502020204030204" pitchFamily="34" charset="0"/>
                  </a:rPr>
                  <a:t>= </a:t>
                </a:r>
                <a:r>
                  <a:rPr lang="en-US" sz="2000" i="1" dirty="0" smtClean="0">
                    <a:cs typeface="Calibri" panose="020F0502020204030204" pitchFamily="34" charset="0"/>
                    <a:sym typeface="Symbol"/>
                  </a:rPr>
                  <a:t></a:t>
                </a:r>
                <a:r>
                  <a:rPr lang="en-US" sz="2000" i="1" baseline="-25000" dirty="0" smtClean="0">
                    <a:cs typeface="Calibri" panose="020F0502020204030204" pitchFamily="34" charset="0"/>
                  </a:rPr>
                  <a:t>r</a:t>
                </a:r>
                <a:r>
                  <a:rPr lang="en-US" sz="2000" dirty="0" smtClean="0">
                    <a:cs typeface="Calibri" panose="020F0502020204030204" pitchFamily="34" charset="0"/>
                  </a:rPr>
                  <a:t>(</a:t>
                </a:r>
                <a:r>
                  <a:rPr lang="en-GB" sz="2000" i="1" dirty="0">
                    <a:cs typeface="Calibri" panose="020F0502020204030204" pitchFamily="34" charset="0"/>
                    <a:sym typeface="Symbol"/>
                  </a:rPr>
                  <a:t></a:t>
                </a:r>
                <a:r>
                  <a:rPr lang="en-US" sz="2000" baseline="-25000" dirty="0">
                    <a:cs typeface="Calibri" panose="020F0502020204030204" pitchFamily="34" charset="0"/>
                  </a:rPr>
                  <a:t>1</a:t>
                </a:r>
                <a:r>
                  <a:rPr lang="en-US" sz="2000" dirty="0">
                    <a:cs typeface="Calibri" panose="020F0502020204030204" pitchFamily="34" charset="0"/>
                  </a:rPr>
                  <a:t>) + </a:t>
                </a:r>
                <a:r>
                  <a:rPr lang="en-US" sz="2000" i="1" dirty="0" smtClean="0">
                    <a:cs typeface="Calibri" panose="020F0502020204030204" pitchFamily="34" charset="0"/>
                    <a:sym typeface="Symbol"/>
                  </a:rPr>
                  <a:t></a:t>
                </a:r>
                <a:r>
                  <a:rPr lang="en-US" sz="2000" i="1" baseline="-25000" dirty="0" smtClean="0">
                    <a:cs typeface="Calibri" panose="020F0502020204030204" pitchFamily="34" charset="0"/>
                  </a:rPr>
                  <a:t>r</a:t>
                </a:r>
                <a:r>
                  <a:rPr lang="en-US" sz="2000" baseline="30000" dirty="0" smtClean="0">
                    <a:cs typeface="Calibri" panose="020F0502020204030204" pitchFamily="34" charset="0"/>
                    <a:sym typeface="Symbol"/>
                  </a:rPr>
                  <a:t>(1</a:t>
                </a:r>
                <a:r>
                  <a:rPr lang="en-US" sz="2000" baseline="30000" dirty="0">
                    <a:cs typeface="Calibri" panose="020F0502020204030204" pitchFamily="34" charset="0"/>
                    <a:sym typeface="Symbol"/>
                  </a:rPr>
                  <a:t>)</a:t>
                </a:r>
                <a:r>
                  <a:rPr lang="en-US" sz="2000" dirty="0">
                    <a:cs typeface="Calibri" panose="020F0502020204030204" pitchFamily="34" charset="0"/>
                  </a:rPr>
                  <a:t>(</a:t>
                </a:r>
                <a:r>
                  <a:rPr lang="en-GB" sz="2000" i="1" dirty="0">
                    <a:cs typeface="Calibri" panose="020F0502020204030204" pitchFamily="34" charset="0"/>
                    <a:sym typeface="Symbol"/>
                  </a:rPr>
                  <a:t></a:t>
                </a:r>
                <a:r>
                  <a:rPr lang="en-GB" sz="2000" i="1" baseline="-25000" dirty="0">
                    <a:cs typeface="Calibri" panose="020F0502020204030204" pitchFamily="34" charset="0"/>
                    <a:sym typeface="Symbol"/>
                  </a:rPr>
                  <a:t>0</a:t>
                </a:r>
                <a:r>
                  <a:rPr lang="en-GB" sz="2000" i="1" dirty="0">
                    <a:cs typeface="Calibri" panose="020F0502020204030204" pitchFamily="34" charset="0"/>
                    <a:sym typeface="Symbol"/>
                  </a:rPr>
                  <a:t>,</a:t>
                </a:r>
                <a:r>
                  <a:rPr lang="en-US" sz="2000" baseline="-25000" dirty="0">
                    <a:cs typeface="Calibri" panose="020F0502020204030204" pitchFamily="34" charset="0"/>
                  </a:rPr>
                  <a:t>1 </a:t>
                </a:r>
                <a:r>
                  <a:rPr lang="en-US" sz="2000" dirty="0">
                    <a:cs typeface="Calibri" panose="020F0502020204030204" pitchFamily="34" charset="0"/>
                  </a:rPr>
                  <a:t>)+ </a:t>
                </a:r>
                <a:r>
                  <a:rPr lang="en-US" sz="2000" dirty="0" smtClean="0">
                    <a:cs typeface="Calibri" panose="020F0502020204030204" pitchFamily="34" charset="0"/>
                  </a:rPr>
                  <a:t>…</a:t>
                </a:r>
                <a:endParaRPr lang="en-US" dirty="0">
                  <a:solidFill>
                    <a:prstClr val="black"/>
                  </a:solidFill>
                  <a:cs typeface="Calibri" panose="020F0502020204030204" pitchFamily="34" charset="0"/>
                </a:endParaRPr>
              </a:p>
              <a:p>
                <a:pPr lvl="0">
                  <a:lnSpc>
                    <a:spcPct val="150000"/>
                  </a:lnSpc>
                </a:pPr>
                <a:endParaRPr lang="en-US" dirty="0">
                  <a:solidFill>
                    <a:prstClr val="black"/>
                  </a:solidFill>
                  <a:cs typeface="Calibri" panose="020F0502020204030204" pitchFamily="34" charset="0"/>
                </a:endParaRPr>
              </a:p>
            </p:txBody>
          </p:sp>
        </mc:Choice>
        <mc:Fallback xmlns="">
          <p:sp>
            <p:nvSpPr>
              <p:cNvPr id="6" name="Прямоугольник 5"/>
              <p:cNvSpPr>
                <a:spLocks noRot="1" noChangeAspect="1" noMove="1" noResize="1" noEditPoints="1" noAdjustHandles="1" noChangeArrowheads="1" noChangeShapeType="1" noTextEdit="1"/>
              </p:cNvSpPr>
              <p:nvPr/>
            </p:nvSpPr>
            <p:spPr>
              <a:xfrm>
                <a:off x="755576" y="1074990"/>
                <a:ext cx="7776864" cy="4298806"/>
              </a:xfrm>
              <a:prstGeom prst="rect">
                <a:avLst/>
              </a:prstGeom>
              <a:blipFill rotWithShape="1">
                <a:blip r:embed="rId4"/>
                <a:stretch>
                  <a:fillRect l="-705" r="-313"/>
                </a:stretch>
              </a:blipFill>
            </p:spPr>
            <p:txBody>
              <a:bodyPr/>
              <a:lstStyle/>
              <a:p>
                <a:r>
                  <a:rPr lang="en-US">
                    <a:noFill/>
                  </a:rPr>
                  <a:t> </a:t>
                </a:r>
              </a:p>
            </p:txBody>
          </p:sp>
        </mc:Fallback>
      </mc:AlternateContent>
      <p:sp>
        <p:nvSpPr>
          <p:cNvPr id="7" name="Rectangle 5"/>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8" name="Объект 7"/>
          <p:cNvGraphicFramePr>
            <a:graphicFrameLocks noChangeAspect="1"/>
          </p:cNvGraphicFramePr>
          <p:nvPr>
            <p:extLst>
              <p:ext uri="{D42A27DB-BD31-4B8C-83A1-F6EECF244321}">
                <p14:modId xmlns:p14="http://schemas.microsoft.com/office/powerpoint/2010/main" val="814753273"/>
              </p:ext>
            </p:extLst>
          </p:nvPr>
        </p:nvGraphicFramePr>
        <p:xfrm>
          <a:off x="1979712" y="1700808"/>
          <a:ext cx="5275262" cy="1368425"/>
        </p:xfrm>
        <a:graphic>
          <a:graphicData uri="http://schemas.openxmlformats.org/presentationml/2006/ole">
            <mc:AlternateContent xmlns:mc="http://schemas.openxmlformats.org/markup-compatibility/2006">
              <mc:Choice xmlns:v="urn:schemas-microsoft-com:vml" Requires="v">
                <p:oleObj spid="_x0000_s34959" name="Формула" r:id="rId5" imgW="3403440" imgH="888840" progId="Equation.3">
                  <p:embed/>
                </p:oleObj>
              </mc:Choice>
              <mc:Fallback>
                <p:oleObj name="Формула" r:id="rId5" imgW="3403440" imgH="888840" progId="Equation.3">
                  <p:embed/>
                  <p:pic>
                    <p:nvPicPr>
                      <p:cNvPr id="0" name="Object 4"/>
                      <p:cNvPicPr>
                        <a:picLocks noChangeAspect="1" noChangeArrowheads="1"/>
                      </p:cNvPicPr>
                      <p:nvPr/>
                    </p:nvPicPr>
                    <p:blipFill>
                      <a:blip r:embed="rId6"/>
                      <a:srcRect/>
                      <a:stretch>
                        <a:fillRect/>
                      </a:stretch>
                    </p:blipFill>
                    <p:spPr bwMode="auto">
                      <a:xfrm>
                        <a:off x="1979712" y="1700808"/>
                        <a:ext cx="5275262" cy="1368425"/>
                      </a:xfrm>
                      <a:prstGeom prst="rect">
                        <a:avLst/>
                      </a:prstGeom>
                      <a:noFill/>
                    </p:spPr>
                  </p:pic>
                </p:oleObj>
              </mc:Fallback>
            </mc:AlternateContent>
          </a:graphicData>
        </a:graphic>
      </p:graphicFrame>
    </p:spTree>
    <p:extLst>
      <p:ext uri="{BB962C8B-B14F-4D97-AF65-F5344CB8AC3E}">
        <p14:creationId xmlns:p14="http://schemas.microsoft.com/office/powerpoint/2010/main" val="207674053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4294967295"/>
          </p:nvPr>
        </p:nvSpPr>
        <p:spPr>
          <a:xfrm>
            <a:off x="446856" y="690463"/>
            <a:ext cx="8229600" cy="5330825"/>
          </a:xfrm>
        </p:spPr>
        <p:txBody>
          <a:bodyPr>
            <a:normAutofit/>
          </a:bodyPr>
          <a:lstStyle/>
          <a:p>
            <a:pPr marL="0" indent="0">
              <a:lnSpc>
                <a:spcPct val="150000"/>
              </a:lnSpc>
              <a:spcBef>
                <a:spcPts val="0"/>
              </a:spcBef>
              <a:buNone/>
            </a:pPr>
            <a:r>
              <a:rPr lang="en-US" sz="1800" dirty="0" smtClean="0">
                <a:solidFill>
                  <a:schemeClr val="tx1"/>
                </a:solidFill>
                <a:latin typeface="+mn-lt"/>
                <a:cs typeface="Calibri" panose="020F0502020204030204" pitchFamily="34" charset="0"/>
              </a:rPr>
              <a:t>Rescaling of the variables and the parameters:  </a:t>
            </a:r>
          </a:p>
          <a:p>
            <a:pPr marL="0" indent="0" algn="ctr">
              <a:lnSpc>
                <a:spcPct val="110000"/>
              </a:lnSpc>
              <a:spcBef>
                <a:spcPts val="600"/>
              </a:spcBef>
              <a:buNone/>
            </a:pPr>
            <a:r>
              <a:rPr lang="en-GB" sz="1800" i="1" dirty="0" smtClean="0">
                <a:solidFill>
                  <a:schemeClr val="tx1"/>
                </a:solidFill>
                <a:latin typeface="+mn-lt"/>
                <a:cs typeface="Calibri" panose="020F0502020204030204" pitchFamily="34" charset="0"/>
                <a:sym typeface="Symbol"/>
              </a:rPr>
              <a:t></a:t>
            </a:r>
            <a:r>
              <a:rPr lang="en-GB" sz="1800" dirty="0" smtClean="0">
                <a:solidFill>
                  <a:schemeClr val="tx1"/>
                </a:solidFill>
                <a:latin typeface="+mn-lt"/>
                <a:cs typeface="Calibri" panose="020F0502020204030204" pitchFamily="34" charset="0"/>
              </a:rPr>
              <a:t> </a:t>
            </a:r>
            <a:r>
              <a:rPr lang="en-US" sz="1800" dirty="0" smtClean="0">
                <a:solidFill>
                  <a:schemeClr val="tx1"/>
                </a:solidFill>
                <a:latin typeface="+mn-lt"/>
                <a:cs typeface="Calibri" panose="020F0502020204030204" pitchFamily="34" charset="0"/>
                <a:sym typeface="Symbol"/>
              </a:rPr>
              <a:t></a:t>
            </a:r>
            <a:r>
              <a:rPr lang="en-US" sz="1800" dirty="0" smtClean="0">
                <a:solidFill>
                  <a:schemeClr val="tx1"/>
                </a:solidFill>
                <a:latin typeface="+mn-lt"/>
                <a:cs typeface="Calibri" panose="020F0502020204030204" pitchFamily="34" charset="0"/>
              </a:rPr>
              <a:t> </a:t>
            </a:r>
            <a:r>
              <a:rPr lang="en-US" sz="1800" i="1" dirty="0">
                <a:solidFill>
                  <a:schemeClr val="tx1"/>
                </a:solidFill>
                <a:latin typeface="+mn-lt"/>
                <a:cs typeface="Calibri" panose="020F0502020204030204" pitchFamily="34" charset="0"/>
              </a:rPr>
              <a:t>s</a:t>
            </a:r>
            <a:r>
              <a:rPr lang="en-GB" sz="1800" i="1" dirty="0">
                <a:solidFill>
                  <a:schemeClr val="tx1"/>
                </a:solidFill>
                <a:latin typeface="+mn-lt"/>
                <a:cs typeface="Calibri" panose="020F0502020204030204" pitchFamily="34" charset="0"/>
                <a:sym typeface="Symbol"/>
              </a:rPr>
              <a:t></a:t>
            </a:r>
            <a:r>
              <a:rPr lang="en-US" sz="1800" baseline="-25000" dirty="0">
                <a:solidFill>
                  <a:schemeClr val="tx1"/>
                </a:solidFill>
                <a:latin typeface="+mn-lt"/>
                <a:cs typeface="Calibri" panose="020F0502020204030204" pitchFamily="34" charset="0"/>
              </a:rPr>
              <a:t>1</a:t>
            </a:r>
            <a:r>
              <a:rPr lang="en-US" sz="1800" dirty="0">
                <a:solidFill>
                  <a:schemeClr val="tx1"/>
                </a:solidFill>
                <a:latin typeface="+mn-lt"/>
                <a:cs typeface="Calibri" panose="020F0502020204030204" pitchFamily="34" charset="0"/>
              </a:rPr>
              <a:t>, </a:t>
            </a:r>
            <a:r>
              <a:rPr lang="en-GB" sz="1800" i="1" dirty="0" smtClean="0">
                <a:solidFill>
                  <a:schemeClr val="tx1"/>
                </a:solidFill>
                <a:latin typeface="+mn-lt"/>
                <a:cs typeface="Calibri" panose="020F0502020204030204" pitchFamily="34" charset="0"/>
                <a:sym typeface="Symbol"/>
              </a:rPr>
              <a:t></a:t>
            </a:r>
            <a:r>
              <a:rPr lang="en-GB" sz="1800" i="1" baseline="-25000" dirty="0" smtClean="0">
                <a:solidFill>
                  <a:schemeClr val="tx1"/>
                </a:solidFill>
                <a:latin typeface="+mn-lt"/>
                <a:cs typeface="Calibri" panose="020F0502020204030204" pitchFamily="34" charset="0"/>
              </a:rPr>
              <a:t>r</a:t>
            </a:r>
            <a:r>
              <a:rPr lang="en-US" sz="1800" dirty="0" smtClean="0">
                <a:solidFill>
                  <a:schemeClr val="tx1"/>
                </a:solidFill>
                <a:latin typeface="+mn-lt"/>
                <a:cs typeface="Calibri" panose="020F0502020204030204" pitchFamily="34" charset="0"/>
              </a:rPr>
              <a:t> </a:t>
            </a:r>
            <a:r>
              <a:rPr lang="en-US" sz="1800" dirty="0">
                <a:solidFill>
                  <a:schemeClr val="tx1"/>
                </a:solidFill>
                <a:latin typeface="+mn-lt"/>
                <a:cs typeface="Calibri" panose="020F0502020204030204" pitchFamily="34" charset="0"/>
                <a:sym typeface="Symbol"/>
              </a:rPr>
              <a:t></a:t>
            </a:r>
            <a:r>
              <a:rPr lang="en-US" sz="1800" dirty="0">
                <a:solidFill>
                  <a:schemeClr val="tx1"/>
                </a:solidFill>
                <a:latin typeface="+mn-lt"/>
                <a:cs typeface="Calibri" panose="020F0502020204030204" pitchFamily="34" charset="0"/>
              </a:rPr>
              <a:t> </a:t>
            </a:r>
            <a:r>
              <a:rPr lang="en-US" sz="1800" i="1" dirty="0" smtClean="0">
                <a:solidFill>
                  <a:schemeClr val="tx1"/>
                </a:solidFill>
                <a:latin typeface="+mn-lt"/>
                <a:cs typeface="Calibri" panose="020F0502020204030204" pitchFamily="34" charset="0"/>
                <a:sym typeface="Symbol"/>
              </a:rPr>
              <a:t></a:t>
            </a:r>
            <a:r>
              <a:rPr lang="en-US" sz="1800" i="1" baseline="-25000" dirty="0" smtClean="0">
                <a:solidFill>
                  <a:schemeClr val="tx1"/>
                </a:solidFill>
                <a:latin typeface="+mn-lt"/>
                <a:cs typeface="Calibri" panose="020F0502020204030204" pitchFamily="34" charset="0"/>
              </a:rPr>
              <a:t>r</a:t>
            </a:r>
            <a:r>
              <a:rPr lang="en-US" sz="1800" dirty="0" smtClean="0">
                <a:solidFill>
                  <a:schemeClr val="tx1"/>
                </a:solidFill>
                <a:latin typeface="+mn-lt"/>
                <a:cs typeface="Calibri" panose="020F0502020204030204" pitchFamily="34" charset="0"/>
              </a:rPr>
              <a:t>/</a:t>
            </a:r>
            <a:r>
              <a:rPr lang="en-GB" sz="1800" i="1" dirty="0">
                <a:solidFill>
                  <a:schemeClr val="tx1"/>
                </a:solidFill>
                <a:latin typeface="+mn-lt"/>
                <a:cs typeface="Calibri" panose="020F0502020204030204" pitchFamily="34" charset="0"/>
                <a:sym typeface="Symbol"/>
              </a:rPr>
              <a:t></a:t>
            </a:r>
            <a:r>
              <a:rPr lang="en-US" sz="1800" dirty="0">
                <a:solidFill>
                  <a:schemeClr val="tx1"/>
                </a:solidFill>
                <a:latin typeface="+mn-lt"/>
                <a:cs typeface="Calibri" panose="020F0502020204030204" pitchFamily="34" charset="0"/>
              </a:rPr>
              <a:t>, </a:t>
            </a:r>
            <a:r>
              <a:rPr lang="en-US" sz="1800" dirty="0" smtClean="0">
                <a:solidFill>
                  <a:schemeClr val="tx1"/>
                </a:solidFill>
                <a:latin typeface="+mn-lt"/>
                <a:cs typeface="Calibri" panose="020F0502020204030204" pitchFamily="34" charset="0"/>
                <a:sym typeface="Symbol"/>
              </a:rPr>
              <a:t> </a:t>
            </a:r>
            <a:r>
              <a:rPr lang="en-US" sz="1800" i="1" dirty="0" smtClean="0">
                <a:solidFill>
                  <a:schemeClr val="tx1"/>
                </a:solidFill>
                <a:latin typeface="+mn-lt"/>
                <a:cs typeface="Calibri" panose="020F0502020204030204" pitchFamily="34" charset="0"/>
                <a:sym typeface="Symbol"/>
              </a:rPr>
              <a:t></a:t>
            </a:r>
            <a:r>
              <a:rPr lang="en-US" sz="1800" dirty="0" smtClean="0">
                <a:solidFill>
                  <a:schemeClr val="tx1"/>
                </a:solidFill>
                <a:latin typeface="+mn-lt"/>
                <a:cs typeface="Calibri" panose="020F0502020204030204" pitchFamily="34" charset="0"/>
                <a:sym typeface="Symbol"/>
              </a:rPr>
              <a:t> </a:t>
            </a:r>
            <a:r>
              <a:rPr lang="en-US" sz="1800" dirty="0" smtClean="0">
                <a:solidFill>
                  <a:schemeClr val="tx1"/>
                </a:solidFill>
                <a:latin typeface="+mn-lt"/>
                <a:cs typeface="Calibri" panose="020F0502020204030204" pitchFamily="34" charset="0"/>
              </a:rPr>
              <a:t> </a:t>
            </a:r>
            <a:r>
              <a:rPr lang="en-US" sz="1800" dirty="0">
                <a:solidFill>
                  <a:schemeClr val="tx1"/>
                </a:solidFill>
                <a:latin typeface="+mn-lt"/>
                <a:cs typeface="Calibri" panose="020F0502020204030204" pitchFamily="34" charset="0"/>
              </a:rPr>
              <a:t>(</a:t>
            </a:r>
            <a:r>
              <a:rPr lang="en-US" sz="1800" i="1" dirty="0">
                <a:solidFill>
                  <a:schemeClr val="tx1"/>
                </a:solidFill>
                <a:latin typeface="+mn-lt"/>
                <a:cs typeface="Calibri" panose="020F0502020204030204" pitchFamily="34" charset="0"/>
              </a:rPr>
              <a:t>s/</a:t>
            </a:r>
            <a:r>
              <a:rPr lang="en-US" sz="1800" dirty="0">
                <a:solidFill>
                  <a:schemeClr val="tx1"/>
                </a:solidFill>
                <a:latin typeface="+mn-lt"/>
                <a:cs typeface="Calibri" panose="020F0502020204030204" pitchFamily="34" charset="0"/>
              </a:rPr>
              <a:t>3</a:t>
            </a:r>
            <a:r>
              <a:rPr lang="en-GB" sz="1800" i="1" dirty="0">
                <a:solidFill>
                  <a:schemeClr val="tx1"/>
                </a:solidFill>
                <a:latin typeface="+mn-lt"/>
                <a:cs typeface="Calibri" panose="020F0502020204030204" pitchFamily="34" charset="0"/>
                <a:sym typeface="Symbol"/>
              </a:rPr>
              <a:t></a:t>
            </a:r>
            <a:r>
              <a:rPr lang="en-GB" sz="1800" dirty="0">
                <a:solidFill>
                  <a:schemeClr val="tx1"/>
                </a:solidFill>
                <a:latin typeface="+mn-lt"/>
                <a:cs typeface="Calibri" panose="020F0502020204030204" pitchFamily="34" charset="0"/>
              </a:rPr>
              <a:t>)</a:t>
            </a:r>
            <a:r>
              <a:rPr lang="en-GB" sz="1800" baseline="30000" dirty="0">
                <a:solidFill>
                  <a:schemeClr val="tx1"/>
                </a:solidFill>
                <a:latin typeface="+mn-lt"/>
                <a:cs typeface="Calibri" panose="020F0502020204030204" pitchFamily="34" charset="0"/>
              </a:rPr>
              <a:t>1/2</a:t>
            </a:r>
            <a:r>
              <a:rPr lang="en-GB" sz="1800" dirty="0">
                <a:solidFill>
                  <a:schemeClr val="tx1"/>
                </a:solidFill>
                <a:latin typeface="+mn-lt"/>
                <a:cs typeface="Calibri" panose="020F0502020204030204" pitchFamily="34" charset="0"/>
              </a:rPr>
              <a:t>, </a:t>
            </a:r>
            <a:r>
              <a:rPr lang="en-GB" sz="1800" i="1" dirty="0" smtClean="0">
                <a:solidFill>
                  <a:schemeClr val="tx1"/>
                </a:solidFill>
                <a:latin typeface="+mn-lt"/>
                <a:cs typeface="Calibri" panose="020F0502020204030204" pitchFamily="34" charset="0"/>
              </a:rPr>
              <a:t>r = </a:t>
            </a:r>
            <a:r>
              <a:rPr lang="en-GB" sz="1800" dirty="0" smtClean="0">
                <a:solidFill>
                  <a:schemeClr val="tx1"/>
                </a:solidFill>
                <a:latin typeface="+mn-lt"/>
                <a:cs typeface="Calibri" panose="020F0502020204030204" pitchFamily="34" charset="0"/>
              </a:rPr>
              <a:t>0, 1</a:t>
            </a:r>
            <a:r>
              <a:rPr lang="en-GB" sz="1800" i="1" dirty="0" smtClean="0">
                <a:solidFill>
                  <a:schemeClr val="tx1"/>
                </a:solidFill>
                <a:latin typeface="+mn-lt"/>
                <a:cs typeface="Calibri" panose="020F0502020204030204" pitchFamily="34" charset="0"/>
              </a:rPr>
              <a:t>, </a:t>
            </a:r>
            <a:endParaRPr lang="en-GB" sz="1800" dirty="0" smtClean="0">
              <a:solidFill>
                <a:schemeClr val="tx1"/>
              </a:solidFill>
              <a:latin typeface="+mn-lt"/>
              <a:cs typeface="Calibri" panose="020F0502020204030204" pitchFamily="34" charset="0"/>
            </a:endParaRPr>
          </a:p>
          <a:p>
            <a:pPr marL="0" indent="0" algn="ctr">
              <a:lnSpc>
                <a:spcPct val="150000"/>
              </a:lnSpc>
              <a:buNone/>
            </a:pPr>
            <a:r>
              <a:rPr lang="en-GB" sz="1800" i="1" dirty="0" smtClean="0">
                <a:solidFill>
                  <a:schemeClr val="tx1"/>
                </a:solidFill>
                <a:latin typeface="+mn-lt"/>
                <a:cs typeface="Calibri" panose="020F0502020204030204" pitchFamily="34" charset="0"/>
              </a:rPr>
              <a:t>f</a:t>
            </a:r>
            <a:r>
              <a:rPr lang="en-GB" sz="1800" dirty="0" smtClean="0">
                <a:solidFill>
                  <a:schemeClr val="tx1"/>
                </a:solidFill>
                <a:latin typeface="+mn-lt"/>
                <a:cs typeface="Calibri" panose="020F0502020204030204" pitchFamily="34" charset="0"/>
              </a:rPr>
              <a:t> </a:t>
            </a:r>
            <a:r>
              <a:rPr lang="en-GB" sz="1800" dirty="0">
                <a:solidFill>
                  <a:schemeClr val="tx1"/>
                </a:solidFill>
                <a:latin typeface="+mn-lt"/>
                <a:cs typeface="Calibri" panose="020F0502020204030204" pitchFamily="34" charset="0"/>
                <a:sym typeface="Symbol"/>
              </a:rPr>
              <a:t></a:t>
            </a:r>
            <a:r>
              <a:rPr lang="en-GB" sz="1800" dirty="0">
                <a:solidFill>
                  <a:schemeClr val="tx1"/>
                </a:solidFill>
                <a:latin typeface="+mn-lt"/>
                <a:cs typeface="Calibri" panose="020F0502020204030204" pitchFamily="34" charset="0"/>
              </a:rPr>
              <a:t> </a:t>
            </a:r>
            <a:r>
              <a:rPr lang="en-GB" sz="1800" i="1" dirty="0">
                <a:solidFill>
                  <a:schemeClr val="tx1"/>
                </a:solidFill>
                <a:latin typeface="+mn-lt"/>
                <a:cs typeface="Calibri" panose="020F0502020204030204" pitchFamily="34" charset="0"/>
              </a:rPr>
              <a:t>F/s</a:t>
            </a:r>
            <a:r>
              <a:rPr lang="en-GB" sz="1800" i="1" dirty="0">
                <a:solidFill>
                  <a:schemeClr val="tx1"/>
                </a:solidFill>
                <a:latin typeface="+mn-lt"/>
                <a:cs typeface="Calibri" panose="020F0502020204030204" pitchFamily="34" charset="0"/>
                <a:sym typeface="Symbol"/>
              </a:rPr>
              <a:t></a:t>
            </a:r>
            <a:r>
              <a:rPr lang="en-GB" sz="1800" dirty="0">
                <a:solidFill>
                  <a:schemeClr val="tx1"/>
                </a:solidFill>
                <a:latin typeface="+mn-lt"/>
                <a:cs typeface="Calibri" panose="020F0502020204030204" pitchFamily="34" charset="0"/>
              </a:rPr>
              <a:t>, </a:t>
            </a:r>
            <a:r>
              <a:rPr lang="en-GB" sz="1800" i="1" dirty="0" smtClean="0">
                <a:solidFill>
                  <a:schemeClr val="tx1"/>
                </a:solidFill>
                <a:latin typeface="+mn-lt"/>
                <a:cs typeface="Calibri" panose="020F0502020204030204" pitchFamily="34" charset="0"/>
              </a:rPr>
              <a:t>µ</a:t>
            </a:r>
            <a:r>
              <a:rPr lang="en-GB" sz="1800" i="1" baseline="-25000" dirty="0" smtClean="0">
                <a:solidFill>
                  <a:schemeClr val="tx1"/>
                </a:solidFill>
                <a:latin typeface="+mn-lt"/>
                <a:cs typeface="Calibri" panose="020F0502020204030204" pitchFamily="34" charset="0"/>
              </a:rPr>
              <a:t>r</a:t>
            </a:r>
            <a:r>
              <a:rPr lang="en-GB" sz="1800" dirty="0" smtClean="0">
                <a:solidFill>
                  <a:schemeClr val="tx1"/>
                </a:solidFill>
                <a:latin typeface="+mn-lt"/>
                <a:cs typeface="Calibri" panose="020F0502020204030204" pitchFamily="34" charset="0"/>
              </a:rPr>
              <a:t> </a:t>
            </a:r>
            <a:r>
              <a:rPr lang="en-GB" sz="1800" dirty="0">
                <a:solidFill>
                  <a:schemeClr val="tx1"/>
                </a:solidFill>
                <a:latin typeface="+mn-lt"/>
                <a:cs typeface="Calibri" panose="020F0502020204030204" pitchFamily="34" charset="0"/>
              </a:rPr>
              <a:t>=</a:t>
            </a:r>
            <a:r>
              <a:rPr lang="en-GB" sz="1800" i="1" dirty="0" smtClean="0">
                <a:solidFill>
                  <a:schemeClr val="tx1"/>
                </a:solidFill>
                <a:latin typeface="+mn-lt"/>
                <a:cs typeface="Calibri" panose="020F0502020204030204" pitchFamily="34" charset="0"/>
                <a:sym typeface="Symbol"/>
              </a:rPr>
              <a:t></a:t>
            </a:r>
            <a:r>
              <a:rPr lang="en-US" sz="1800" baseline="-25000" dirty="0" smtClean="0">
                <a:cs typeface="Calibri" panose="020F0502020204030204" pitchFamily="34" charset="0"/>
                <a:sym typeface="Symbol"/>
              </a:rPr>
              <a:t>r</a:t>
            </a:r>
            <a:r>
              <a:rPr lang="en-GB" sz="1800" dirty="0" smtClean="0">
                <a:solidFill>
                  <a:schemeClr val="tx1"/>
                </a:solidFill>
                <a:latin typeface="+mn-lt"/>
                <a:cs typeface="Calibri" panose="020F0502020204030204" pitchFamily="34" charset="0"/>
              </a:rPr>
              <a:t>/</a:t>
            </a:r>
            <a:r>
              <a:rPr lang="en-GB" sz="1800" i="1" dirty="0" smtClean="0">
                <a:solidFill>
                  <a:schemeClr val="tx1"/>
                </a:solidFill>
                <a:latin typeface="+mn-lt"/>
                <a:cs typeface="Calibri" panose="020F0502020204030204" pitchFamily="34" charset="0"/>
              </a:rPr>
              <a:t>s</a:t>
            </a:r>
            <a:r>
              <a:rPr lang="en-GB" sz="1800" dirty="0">
                <a:solidFill>
                  <a:schemeClr val="tx1"/>
                </a:solidFill>
                <a:latin typeface="+mn-lt"/>
                <a:cs typeface="Calibri" panose="020F0502020204030204" pitchFamily="34" charset="0"/>
              </a:rPr>
              <a:t>, </a:t>
            </a:r>
            <a:r>
              <a:rPr lang="en-GB" sz="1800" i="1" dirty="0" smtClean="0">
                <a:solidFill>
                  <a:schemeClr val="tx1"/>
                </a:solidFill>
                <a:latin typeface="+mn-lt"/>
                <a:cs typeface="Calibri" panose="020F0502020204030204" pitchFamily="34" charset="0"/>
                <a:sym typeface="Symbol"/>
              </a:rPr>
              <a:t></a:t>
            </a:r>
            <a:r>
              <a:rPr lang="en-GB" sz="1800" dirty="0" smtClean="0">
                <a:solidFill>
                  <a:schemeClr val="tx1"/>
                </a:solidFill>
                <a:latin typeface="+mn-lt"/>
                <a:cs typeface="Calibri" panose="020F0502020204030204" pitchFamily="34" charset="0"/>
              </a:rPr>
              <a:t> </a:t>
            </a:r>
            <a:r>
              <a:rPr lang="en-GB" sz="1800" dirty="0">
                <a:solidFill>
                  <a:schemeClr val="tx1"/>
                </a:solidFill>
                <a:latin typeface="+mn-lt"/>
                <a:cs typeface="Calibri" panose="020F0502020204030204" pitchFamily="34" charset="0"/>
                <a:sym typeface="Symbol"/>
              </a:rPr>
              <a:t></a:t>
            </a:r>
            <a:r>
              <a:rPr lang="en-GB" sz="1800" dirty="0">
                <a:solidFill>
                  <a:schemeClr val="tx1"/>
                </a:solidFill>
                <a:latin typeface="+mn-lt"/>
                <a:cs typeface="Calibri" panose="020F0502020204030204" pitchFamily="34" charset="0"/>
              </a:rPr>
              <a:t> </a:t>
            </a:r>
            <a:r>
              <a:rPr lang="en-GB" sz="1800" i="1" dirty="0">
                <a:solidFill>
                  <a:schemeClr val="tx1"/>
                </a:solidFill>
                <a:latin typeface="+mn-lt"/>
                <a:cs typeface="Calibri" panose="020F0502020204030204" pitchFamily="34" charset="0"/>
              </a:rPr>
              <a:t>b/s</a:t>
            </a:r>
            <a:r>
              <a:rPr lang="en-GB" sz="1800" baseline="30000" dirty="0">
                <a:solidFill>
                  <a:schemeClr val="tx1"/>
                </a:solidFill>
                <a:latin typeface="+mn-lt"/>
                <a:cs typeface="Calibri" panose="020F0502020204030204" pitchFamily="34" charset="0"/>
              </a:rPr>
              <a:t>2</a:t>
            </a:r>
            <a:r>
              <a:rPr lang="en-GB" sz="1800" dirty="0">
                <a:solidFill>
                  <a:schemeClr val="tx1"/>
                </a:solidFill>
                <a:latin typeface="+mn-lt"/>
                <a:cs typeface="Calibri" panose="020F0502020204030204" pitchFamily="34" charset="0"/>
              </a:rPr>
              <a:t>, </a:t>
            </a:r>
            <a:r>
              <a:rPr lang="en-GB" sz="1800" i="1" dirty="0">
                <a:solidFill>
                  <a:schemeClr val="tx1"/>
                </a:solidFill>
                <a:latin typeface="+mn-lt"/>
                <a:cs typeface="Calibri" panose="020F0502020204030204" pitchFamily="34" charset="0"/>
                <a:sym typeface="Symbol"/>
              </a:rPr>
              <a:t></a:t>
            </a:r>
            <a:r>
              <a:rPr lang="en-GB" sz="1800" baseline="-25000" dirty="0">
                <a:solidFill>
                  <a:schemeClr val="tx1"/>
                </a:solidFill>
                <a:latin typeface="+mn-lt"/>
                <a:cs typeface="Calibri" panose="020F0502020204030204" pitchFamily="34" charset="0"/>
              </a:rPr>
              <a:t>0</a:t>
            </a:r>
            <a:r>
              <a:rPr lang="en-GB" sz="1800" dirty="0">
                <a:solidFill>
                  <a:schemeClr val="tx1"/>
                </a:solidFill>
                <a:latin typeface="+mn-lt"/>
                <a:cs typeface="Calibri" panose="020F0502020204030204" pitchFamily="34" charset="0"/>
              </a:rPr>
              <a:t>(</a:t>
            </a:r>
            <a:r>
              <a:rPr lang="en-GB" sz="1800" i="1" dirty="0">
                <a:solidFill>
                  <a:schemeClr val="tx1"/>
                </a:solidFill>
                <a:latin typeface="+mn-lt"/>
                <a:cs typeface="Calibri" panose="020F0502020204030204" pitchFamily="34" charset="0"/>
                <a:sym typeface="Symbol"/>
              </a:rPr>
              <a:t></a:t>
            </a:r>
            <a:r>
              <a:rPr lang="en-GB" sz="1800" dirty="0">
                <a:solidFill>
                  <a:schemeClr val="tx1"/>
                </a:solidFill>
                <a:latin typeface="+mn-lt"/>
                <a:cs typeface="Calibri" panose="020F0502020204030204" pitchFamily="34" charset="0"/>
              </a:rPr>
              <a:t>) = 1 + </a:t>
            </a:r>
            <a:r>
              <a:rPr lang="en-GB" sz="1800" i="1" dirty="0">
                <a:solidFill>
                  <a:schemeClr val="tx1"/>
                </a:solidFill>
                <a:latin typeface="+mn-lt"/>
                <a:cs typeface="Calibri" panose="020F0502020204030204" pitchFamily="34" charset="0"/>
                <a:sym typeface="Symbol"/>
              </a:rPr>
              <a:t></a:t>
            </a:r>
            <a:r>
              <a:rPr lang="en-GB" sz="1800" dirty="0" smtClean="0">
                <a:solidFill>
                  <a:schemeClr val="tx1"/>
                </a:solidFill>
                <a:latin typeface="+mn-lt"/>
                <a:cs typeface="Calibri" panose="020F0502020204030204" pitchFamily="34" charset="0"/>
              </a:rPr>
              <a:t>.</a:t>
            </a:r>
          </a:p>
          <a:p>
            <a:pPr marL="0" indent="0" algn="just">
              <a:lnSpc>
                <a:spcPct val="200000"/>
              </a:lnSpc>
              <a:buNone/>
            </a:pPr>
            <a:r>
              <a:rPr lang="en-US" sz="1800" dirty="0" smtClean="0">
                <a:solidFill>
                  <a:schemeClr val="tx1"/>
                </a:solidFill>
                <a:latin typeface="+mn-lt"/>
                <a:cs typeface="Calibri" panose="020F0502020204030204" pitchFamily="34" charset="0"/>
              </a:rPr>
              <a:t>The rescaled equations of the slow dynamics :</a:t>
            </a:r>
          </a:p>
          <a:p>
            <a:pPr marL="0" indent="0" algn="just">
              <a:lnSpc>
                <a:spcPct val="200000"/>
              </a:lnSpc>
              <a:spcBef>
                <a:spcPts val="0"/>
              </a:spcBef>
              <a:buNone/>
            </a:pPr>
            <a:endParaRPr lang="en-GB" sz="1700" dirty="0" smtClean="0">
              <a:solidFill>
                <a:schemeClr val="tx1"/>
              </a:solidFill>
              <a:latin typeface="+mn-lt"/>
              <a:cs typeface="Calibri" panose="020F0502020204030204" pitchFamily="34" charset="0"/>
            </a:endParaRPr>
          </a:p>
          <a:p>
            <a:pPr marL="0" indent="0" algn="ctr">
              <a:lnSpc>
                <a:spcPct val="150000"/>
              </a:lnSpc>
              <a:buNone/>
            </a:pPr>
            <a:endParaRPr lang="en-GB" sz="1700" dirty="0">
              <a:solidFill>
                <a:schemeClr val="tx1"/>
              </a:solidFill>
              <a:latin typeface="+mn-lt"/>
              <a:cs typeface="Calibri" panose="020F0502020204030204" pitchFamily="34" charset="0"/>
            </a:endParaRPr>
          </a:p>
          <a:p>
            <a:pPr marL="0" indent="0">
              <a:buNone/>
            </a:pPr>
            <a:endParaRPr lang="en-US" sz="1700" dirty="0" smtClean="0">
              <a:solidFill>
                <a:schemeClr val="tx1"/>
              </a:solidFill>
              <a:latin typeface="+mn-lt"/>
              <a:cs typeface="Calibri" panose="020F0502020204030204" pitchFamily="34" charset="0"/>
            </a:endParaRPr>
          </a:p>
        </p:txBody>
      </p:sp>
      <p:graphicFrame>
        <p:nvGraphicFramePr>
          <p:cNvPr id="6" name="Объект 5"/>
          <p:cNvGraphicFramePr>
            <a:graphicFrameLocks noChangeAspect="1"/>
          </p:cNvGraphicFramePr>
          <p:nvPr>
            <p:extLst>
              <p:ext uri="{D42A27DB-BD31-4B8C-83A1-F6EECF244321}">
                <p14:modId xmlns:p14="http://schemas.microsoft.com/office/powerpoint/2010/main" val="760794611"/>
              </p:ext>
            </p:extLst>
          </p:nvPr>
        </p:nvGraphicFramePr>
        <p:xfrm>
          <a:off x="2325688" y="2798763"/>
          <a:ext cx="4997450" cy="1174750"/>
        </p:xfrm>
        <a:graphic>
          <a:graphicData uri="http://schemas.openxmlformats.org/presentationml/2006/ole">
            <mc:AlternateContent xmlns:mc="http://schemas.openxmlformats.org/markup-compatibility/2006">
              <mc:Choice xmlns:v="urn:schemas-microsoft-com:vml" Requires="v">
                <p:oleObj spid="_x0000_s3904" name="Формула" r:id="rId3" imgW="3454200" imgH="812520" progId="Equation.3">
                  <p:embed/>
                </p:oleObj>
              </mc:Choice>
              <mc:Fallback>
                <p:oleObj name="Формула" r:id="rId3" imgW="3454200" imgH="812520" progId="Equation.3">
                  <p:embed/>
                  <p:pic>
                    <p:nvPicPr>
                      <p:cNvPr id="0" name=""/>
                      <p:cNvPicPr/>
                      <p:nvPr/>
                    </p:nvPicPr>
                    <p:blipFill>
                      <a:blip r:embed="rId4"/>
                      <a:stretch>
                        <a:fillRect/>
                      </a:stretch>
                    </p:blipFill>
                    <p:spPr>
                      <a:xfrm>
                        <a:off x="2325688" y="2798763"/>
                        <a:ext cx="4997450" cy="1174750"/>
                      </a:xfrm>
                      <a:prstGeom prst="rect">
                        <a:avLst/>
                      </a:prstGeom>
                      <a:ln>
                        <a:noFill/>
                      </a:ln>
                    </p:spPr>
                  </p:pic>
                </p:oleObj>
              </mc:Fallback>
            </mc:AlternateContent>
          </a:graphicData>
        </a:graphic>
      </p:graphicFrame>
      <p:sp>
        <p:nvSpPr>
          <p:cNvPr id="5" name="Прямоугольник 4"/>
          <p:cNvSpPr/>
          <p:nvPr/>
        </p:nvSpPr>
        <p:spPr>
          <a:xfrm>
            <a:off x="521628" y="4221088"/>
            <a:ext cx="7992888" cy="946413"/>
          </a:xfrm>
          <a:prstGeom prst="rect">
            <a:avLst/>
          </a:prstGeom>
        </p:spPr>
        <p:txBody>
          <a:bodyPr wrap="square">
            <a:spAutoFit/>
          </a:bodyPr>
          <a:lstStyle/>
          <a:p>
            <a:pPr>
              <a:lnSpc>
                <a:spcPct val="150000"/>
              </a:lnSpc>
            </a:pPr>
            <a:r>
              <a:rPr lang="en-GB" dirty="0"/>
              <a:t>The real-valued amplitudes and </a:t>
            </a:r>
            <a:r>
              <a:rPr lang="en-GB" dirty="0" smtClean="0"/>
              <a:t>phases </a:t>
            </a:r>
            <a:r>
              <a:rPr lang="en-GB" dirty="0"/>
              <a:t>of oscillation</a:t>
            </a:r>
            <a:r>
              <a:rPr lang="en-GB" dirty="0" smtClean="0"/>
              <a:t>: </a:t>
            </a:r>
          </a:p>
          <a:p>
            <a:pPr algn="ctr">
              <a:lnSpc>
                <a:spcPct val="150000"/>
              </a:lnSpc>
            </a:pPr>
            <a:r>
              <a:rPr lang="en-US" sz="1900" i="1" dirty="0" err="1" smtClean="0">
                <a:cs typeface="Calibri" panose="020F0502020204030204" pitchFamily="34" charset="0"/>
              </a:rPr>
              <a:t>a</a:t>
            </a:r>
            <a:r>
              <a:rPr lang="en-US" sz="1900" i="1" baseline="-25000" dirty="0" err="1" smtClean="0">
                <a:cs typeface="Calibri" panose="020F0502020204030204" pitchFamily="34" charset="0"/>
              </a:rPr>
              <a:t>r</a:t>
            </a:r>
            <a:r>
              <a:rPr lang="en-US" sz="1900" dirty="0" smtClean="0">
                <a:cs typeface="Calibri" panose="020F0502020204030204" pitchFamily="34" charset="0"/>
              </a:rPr>
              <a:t> = |</a:t>
            </a:r>
            <a:r>
              <a:rPr lang="en-GB" sz="1900" i="1" dirty="0" smtClean="0">
                <a:cs typeface="Calibri" panose="020F0502020204030204" pitchFamily="34" charset="0"/>
                <a:sym typeface="Symbol"/>
              </a:rPr>
              <a:t></a:t>
            </a:r>
            <a:r>
              <a:rPr lang="en-GB" sz="1900" i="1" baseline="-25000" dirty="0" smtClean="0">
                <a:cs typeface="Calibri" panose="020F0502020204030204" pitchFamily="34" charset="0"/>
                <a:sym typeface="Symbol"/>
              </a:rPr>
              <a:t>r</a:t>
            </a:r>
            <a:r>
              <a:rPr lang="en-US" sz="1900" dirty="0" smtClean="0">
                <a:cs typeface="Calibri" panose="020F0502020204030204" pitchFamily="34" charset="0"/>
              </a:rPr>
              <a:t>|,  </a:t>
            </a:r>
            <a:r>
              <a:rPr lang="en-GB" sz="1900" i="1" dirty="0" smtClean="0">
                <a:cs typeface="Calibri" panose="020F0502020204030204" pitchFamily="34" charset="0"/>
                <a:sym typeface="Symbol"/>
              </a:rPr>
              <a:t></a:t>
            </a:r>
            <a:r>
              <a:rPr lang="en-GB" sz="1900" i="1" baseline="-25000" dirty="0" smtClean="0">
                <a:cs typeface="Calibri" panose="020F0502020204030204" pitchFamily="34" charset="0"/>
              </a:rPr>
              <a:t>r</a:t>
            </a:r>
            <a:r>
              <a:rPr lang="en-US" sz="1900" dirty="0" smtClean="0">
                <a:cs typeface="Calibri" panose="020F0502020204030204" pitchFamily="34" charset="0"/>
              </a:rPr>
              <a:t> = </a:t>
            </a:r>
            <a:r>
              <a:rPr lang="en-US" dirty="0" err="1" smtClean="0">
                <a:cs typeface="Calibri" panose="020F0502020204030204" pitchFamily="34" charset="0"/>
              </a:rPr>
              <a:t>arg</a:t>
            </a:r>
            <a:r>
              <a:rPr lang="en-GB" sz="1900" i="1" dirty="0" smtClean="0">
                <a:cs typeface="Calibri" panose="020F0502020204030204" pitchFamily="34" charset="0"/>
                <a:sym typeface="Symbol"/>
              </a:rPr>
              <a:t></a:t>
            </a:r>
            <a:r>
              <a:rPr lang="en-GB" sz="1900" i="1" baseline="-25000" dirty="0" smtClean="0">
                <a:cs typeface="Calibri" panose="020F0502020204030204" pitchFamily="34" charset="0"/>
              </a:rPr>
              <a:t>r</a:t>
            </a:r>
            <a:r>
              <a:rPr lang="en-GB" sz="1900" dirty="0">
                <a:cs typeface="Calibri" panose="020F0502020204030204" pitchFamily="34" charset="0"/>
              </a:rPr>
              <a:t> </a:t>
            </a:r>
            <a:r>
              <a:rPr lang="en-GB" sz="1900" dirty="0" smtClean="0">
                <a:cs typeface="Calibri" panose="020F0502020204030204" pitchFamily="34" charset="0"/>
              </a:rPr>
              <a:t>, </a:t>
            </a:r>
            <a:r>
              <a:rPr lang="en-US" sz="1900" i="1" dirty="0" err="1" smtClean="0"/>
              <a:t>a</a:t>
            </a:r>
            <a:r>
              <a:rPr lang="en-US" sz="1900" i="1" baseline="-25000" dirty="0" err="1" smtClean="0"/>
              <a:t>r</a:t>
            </a:r>
            <a:r>
              <a:rPr lang="en-US" sz="1900" dirty="0" smtClean="0"/>
              <a:t>(0) </a:t>
            </a:r>
            <a:r>
              <a:rPr lang="en-US" sz="1900" dirty="0"/>
              <a:t>= 0, </a:t>
            </a:r>
            <a:r>
              <a:rPr lang="en-GB" sz="1900" i="1" dirty="0" smtClean="0">
                <a:sym typeface="Symbol"/>
              </a:rPr>
              <a:t></a:t>
            </a:r>
            <a:r>
              <a:rPr lang="en-US" sz="1900" i="1" baseline="-25000" dirty="0" smtClean="0"/>
              <a:t>r</a:t>
            </a:r>
            <a:r>
              <a:rPr lang="en-US" sz="1900" dirty="0" smtClean="0"/>
              <a:t>(0) </a:t>
            </a:r>
            <a:r>
              <a:rPr lang="en-US" sz="1900" dirty="0"/>
              <a:t>= </a:t>
            </a:r>
            <a:r>
              <a:rPr lang="en-GB" sz="1900" dirty="0">
                <a:sym typeface="Symbol"/>
              </a:rPr>
              <a:t></a:t>
            </a:r>
            <a:r>
              <a:rPr lang="en-US" i="1" dirty="0" smtClean="0"/>
              <a:t>π</a:t>
            </a:r>
            <a:r>
              <a:rPr lang="en-US" dirty="0" smtClean="0"/>
              <a:t>/2.</a:t>
            </a:r>
            <a:endParaRPr lang="en-GB" dirty="0">
              <a:cs typeface="Calibri" panose="020F0502020204030204" pitchFamily="34" charset="0"/>
            </a:endParaRPr>
          </a:p>
        </p:txBody>
      </p:sp>
    </p:spTree>
    <p:extLst>
      <p:ext uri="{BB962C8B-B14F-4D97-AF65-F5344CB8AC3E}">
        <p14:creationId xmlns:p14="http://schemas.microsoft.com/office/powerpoint/2010/main" val="280942291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620688"/>
            <a:ext cx="8229600" cy="5472608"/>
          </a:xfrm>
        </p:spPr>
        <p:txBody>
          <a:bodyPr>
            <a:noAutofit/>
          </a:bodyPr>
          <a:lstStyle/>
          <a:p>
            <a:pPr marL="0" lvl="0" indent="0">
              <a:lnSpc>
                <a:spcPct val="150000"/>
              </a:lnSpc>
              <a:spcBef>
                <a:spcPts val="0"/>
              </a:spcBef>
              <a:buNone/>
            </a:pPr>
            <a:r>
              <a:rPr lang="en-US" sz="1800" b="1" dirty="0">
                <a:solidFill>
                  <a:prstClr val="black"/>
                </a:solidFill>
                <a:latin typeface="+mn-lt"/>
              </a:rPr>
              <a:t>Strong asymmetry: </a:t>
            </a:r>
            <a:r>
              <a:rPr lang="en-US" sz="1800" b="1" i="1" dirty="0">
                <a:solidFill>
                  <a:prstClr val="black"/>
                </a:solidFill>
                <a:latin typeface="+mn-lt"/>
              </a:rPr>
              <a:t>m</a:t>
            </a:r>
            <a:r>
              <a:rPr lang="en-US" sz="1800" b="1" baseline="-25000" dirty="0">
                <a:solidFill>
                  <a:prstClr val="black"/>
                </a:solidFill>
                <a:latin typeface="+mn-lt"/>
              </a:rPr>
              <a:t>1</a:t>
            </a:r>
            <a:r>
              <a:rPr lang="en-US" sz="1800" b="1" dirty="0">
                <a:solidFill>
                  <a:prstClr val="black"/>
                </a:solidFill>
                <a:latin typeface="+mn-lt"/>
              </a:rPr>
              <a:t> &lt;&lt; </a:t>
            </a:r>
            <a:r>
              <a:rPr lang="en-US" sz="1800" b="1" i="1" dirty="0" smtClean="0">
                <a:solidFill>
                  <a:prstClr val="black"/>
                </a:solidFill>
                <a:latin typeface="+mn-lt"/>
              </a:rPr>
              <a:t>m</a:t>
            </a:r>
            <a:r>
              <a:rPr lang="en-US" sz="1800" b="1" baseline="-25000" dirty="0" smtClean="0">
                <a:solidFill>
                  <a:prstClr val="black"/>
                </a:solidFill>
                <a:latin typeface="+mn-lt"/>
              </a:rPr>
              <a:t>0</a:t>
            </a:r>
            <a:r>
              <a:rPr lang="en-US" sz="1800" b="1" dirty="0" smtClean="0">
                <a:solidFill>
                  <a:prstClr val="black"/>
                </a:solidFill>
                <a:latin typeface="+mn-lt"/>
              </a:rPr>
              <a:t> </a:t>
            </a:r>
            <a:r>
              <a:rPr lang="en-US" sz="1800" b="1" dirty="0">
                <a:solidFill>
                  <a:prstClr val="black"/>
                </a:solidFill>
                <a:latin typeface="+mn-lt"/>
                <a:ea typeface="Cambria Math"/>
                <a:sym typeface="Symbol"/>
              </a:rPr>
              <a:t> </a:t>
            </a:r>
            <a:r>
              <a:rPr lang="en-US" sz="1800" b="1" i="1" dirty="0">
                <a:solidFill>
                  <a:prstClr val="black"/>
                </a:solidFill>
                <a:latin typeface="+mn-lt"/>
              </a:rPr>
              <a:t>m</a:t>
            </a:r>
            <a:r>
              <a:rPr lang="en-US" sz="1800" b="1" baseline="-25000" dirty="0">
                <a:solidFill>
                  <a:prstClr val="black"/>
                </a:solidFill>
                <a:latin typeface="+mn-lt"/>
              </a:rPr>
              <a:t>1</a:t>
            </a:r>
            <a:r>
              <a:rPr lang="en-US" sz="1800" b="1" dirty="0">
                <a:solidFill>
                  <a:prstClr val="black"/>
                </a:solidFill>
                <a:latin typeface="+mn-lt"/>
              </a:rPr>
              <a:t> = </a:t>
            </a:r>
            <a:r>
              <a:rPr lang="en-US" sz="1800" b="1" i="1" dirty="0">
                <a:solidFill>
                  <a:prstClr val="black"/>
                </a:solidFill>
                <a:latin typeface="+mn-lt"/>
                <a:sym typeface="Symbol"/>
              </a:rPr>
              <a:t></a:t>
            </a:r>
            <a:r>
              <a:rPr lang="en-US" sz="1800" b="1" i="1" dirty="0" smtClean="0">
                <a:solidFill>
                  <a:prstClr val="black"/>
                </a:solidFill>
                <a:latin typeface="+mn-lt"/>
              </a:rPr>
              <a:t>m</a:t>
            </a:r>
            <a:r>
              <a:rPr lang="en-US" sz="1800" b="1" baseline="-25000" dirty="0" smtClean="0">
                <a:solidFill>
                  <a:prstClr val="black"/>
                </a:solidFill>
                <a:latin typeface="+mn-lt"/>
              </a:rPr>
              <a:t>0</a:t>
            </a:r>
            <a:r>
              <a:rPr lang="en-US" sz="1800" b="1" dirty="0" smtClean="0">
                <a:solidFill>
                  <a:prstClr val="black"/>
                </a:solidFill>
                <a:latin typeface="+mn-lt"/>
              </a:rPr>
              <a:t>, </a:t>
            </a:r>
            <a:r>
              <a:rPr lang="en-US" sz="1800" b="1" i="1" dirty="0">
                <a:solidFill>
                  <a:prstClr val="black"/>
                </a:solidFill>
                <a:latin typeface="+mn-lt"/>
                <a:sym typeface="Symbol"/>
              </a:rPr>
              <a:t></a:t>
            </a:r>
            <a:r>
              <a:rPr lang="en-US" sz="1800" b="1" dirty="0">
                <a:solidFill>
                  <a:prstClr val="black"/>
                </a:solidFill>
                <a:latin typeface="+mn-lt"/>
              </a:rPr>
              <a:t> = </a:t>
            </a:r>
            <a:r>
              <a:rPr lang="en-US" sz="1800" b="1" i="1" dirty="0">
                <a:solidFill>
                  <a:prstClr val="black"/>
                </a:solidFill>
                <a:latin typeface="+mn-lt"/>
              </a:rPr>
              <a:t>O</a:t>
            </a:r>
            <a:r>
              <a:rPr lang="en-US" sz="1800" b="1" dirty="0">
                <a:solidFill>
                  <a:prstClr val="black"/>
                </a:solidFill>
                <a:latin typeface="+mn-lt"/>
              </a:rPr>
              <a:t>(1) </a:t>
            </a:r>
            <a:r>
              <a:rPr lang="en-US" sz="1800" b="1" dirty="0">
                <a:solidFill>
                  <a:prstClr val="black"/>
                </a:solidFill>
                <a:latin typeface="+mn-lt"/>
                <a:ea typeface="Cambria Math"/>
                <a:sym typeface="Symbol"/>
              </a:rPr>
              <a:t></a:t>
            </a:r>
            <a:r>
              <a:rPr lang="en-US" sz="1800" b="1" dirty="0">
                <a:solidFill>
                  <a:prstClr val="black"/>
                </a:solidFill>
                <a:latin typeface="+mn-lt"/>
              </a:rPr>
              <a:t> </a:t>
            </a:r>
            <a:endParaRPr lang="en-US" sz="1800" b="1" dirty="0" smtClean="0">
              <a:solidFill>
                <a:prstClr val="black"/>
              </a:solidFill>
              <a:latin typeface="+mn-lt"/>
            </a:endParaRPr>
          </a:p>
          <a:p>
            <a:pPr lvl="0" algn="ctr">
              <a:lnSpc>
                <a:spcPct val="150000"/>
              </a:lnSpc>
              <a:spcBef>
                <a:spcPts val="0"/>
              </a:spcBef>
              <a:buFont typeface="Symbol" pitchFamily="18" charset="2"/>
              <a:buChar char="Þ"/>
            </a:pPr>
            <a:r>
              <a:rPr lang="en-US" sz="1800" b="1" i="1" dirty="0" smtClean="0">
                <a:solidFill>
                  <a:prstClr val="black"/>
                </a:solidFill>
                <a:latin typeface="+mn-lt"/>
              </a:rPr>
              <a:t>µ</a:t>
            </a:r>
            <a:r>
              <a:rPr lang="en-US" sz="1800" b="1" baseline="-25000" dirty="0" smtClean="0">
                <a:solidFill>
                  <a:prstClr val="black"/>
                </a:solidFill>
                <a:latin typeface="+mn-lt"/>
              </a:rPr>
              <a:t>0</a:t>
            </a:r>
            <a:r>
              <a:rPr lang="en-US" sz="1800" b="1" dirty="0" smtClean="0">
                <a:solidFill>
                  <a:prstClr val="black"/>
                </a:solidFill>
                <a:latin typeface="+mn-lt"/>
              </a:rPr>
              <a:t> </a:t>
            </a:r>
            <a:r>
              <a:rPr lang="en-US" sz="1800" b="1" dirty="0">
                <a:solidFill>
                  <a:prstClr val="black"/>
                </a:solidFill>
                <a:latin typeface="+mn-lt"/>
              </a:rPr>
              <a:t>= </a:t>
            </a:r>
            <a:r>
              <a:rPr lang="en-US" sz="1800" b="1" i="1" dirty="0">
                <a:solidFill>
                  <a:prstClr val="black"/>
                </a:solidFill>
                <a:latin typeface="+mn-lt"/>
              </a:rPr>
              <a:t>c</a:t>
            </a:r>
            <a:r>
              <a:rPr lang="en-US" sz="1800" b="1" baseline="-25000" dirty="0">
                <a:solidFill>
                  <a:prstClr val="black"/>
                </a:solidFill>
                <a:latin typeface="+mn-lt"/>
              </a:rPr>
              <a:t>1</a:t>
            </a:r>
            <a:r>
              <a:rPr lang="en-US" sz="1800" b="1" i="1" dirty="0">
                <a:solidFill>
                  <a:prstClr val="black"/>
                </a:solidFill>
                <a:latin typeface="+mn-lt"/>
              </a:rPr>
              <a:t>µ</a:t>
            </a:r>
            <a:r>
              <a:rPr lang="en-US" sz="1800" b="1" baseline="-25000" dirty="0">
                <a:solidFill>
                  <a:prstClr val="black"/>
                </a:solidFill>
                <a:latin typeface="+mn-lt"/>
              </a:rPr>
              <a:t>1</a:t>
            </a:r>
            <a:r>
              <a:rPr lang="en-US" sz="1800" b="1" dirty="0">
                <a:solidFill>
                  <a:prstClr val="black"/>
                </a:solidFill>
                <a:latin typeface="+mn-lt"/>
              </a:rPr>
              <a:t>/</a:t>
            </a:r>
            <a:r>
              <a:rPr lang="en-US" sz="1800" b="1" i="1" dirty="0">
                <a:solidFill>
                  <a:prstClr val="black"/>
                </a:solidFill>
                <a:latin typeface="+mn-lt"/>
              </a:rPr>
              <a:t>c</a:t>
            </a:r>
            <a:r>
              <a:rPr lang="en-US" sz="1800" b="1" dirty="0">
                <a:solidFill>
                  <a:prstClr val="black"/>
                </a:solidFill>
                <a:latin typeface="+mn-lt"/>
              </a:rPr>
              <a:t> = </a:t>
            </a:r>
            <a:r>
              <a:rPr lang="en-US" sz="1800" b="1" i="1" dirty="0">
                <a:solidFill>
                  <a:prstClr val="black"/>
                </a:solidFill>
                <a:latin typeface="+mn-lt"/>
              </a:rPr>
              <a:t>m</a:t>
            </a:r>
            <a:r>
              <a:rPr lang="en-US" sz="1800" b="1" baseline="-25000" dirty="0">
                <a:solidFill>
                  <a:prstClr val="black"/>
                </a:solidFill>
                <a:latin typeface="+mn-lt"/>
              </a:rPr>
              <a:t>1</a:t>
            </a:r>
            <a:r>
              <a:rPr lang="en-US" sz="1800" b="1" i="1" dirty="0">
                <a:solidFill>
                  <a:prstClr val="black"/>
                </a:solidFill>
                <a:latin typeface="+mn-lt"/>
              </a:rPr>
              <a:t>µ</a:t>
            </a:r>
            <a:r>
              <a:rPr lang="en-US" sz="1800" b="1" baseline="-25000" dirty="0">
                <a:solidFill>
                  <a:prstClr val="black"/>
                </a:solidFill>
                <a:latin typeface="+mn-lt"/>
              </a:rPr>
              <a:t>1</a:t>
            </a:r>
            <a:r>
              <a:rPr lang="en-US" sz="1800" b="1" dirty="0">
                <a:solidFill>
                  <a:prstClr val="black"/>
                </a:solidFill>
                <a:latin typeface="+mn-lt"/>
              </a:rPr>
              <a:t>/</a:t>
            </a:r>
            <a:r>
              <a:rPr lang="en-US" sz="1800" b="1" i="1" dirty="0">
                <a:solidFill>
                  <a:prstClr val="black"/>
                </a:solidFill>
                <a:latin typeface="+mn-lt"/>
              </a:rPr>
              <a:t>m</a:t>
            </a:r>
            <a:r>
              <a:rPr lang="en-US" sz="1800" b="1" baseline="-25000" dirty="0">
                <a:solidFill>
                  <a:prstClr val="black"/>
                </a:solidFill>
                <a:latin typeface="+mn-lt"/>
              </a:rPr>
              <a:t> </a:t>
            </a:r>
            <a:r>
              <a:rPr lang="en-US" sz="1800" b="1" dirty="0" smtClean="0">
                <a:solidFill>
                  <a:prstClr val="black"/>
                </a:solidFill>
                <a:latin typeface="+mn-lt"/>
              </a:rPr>
              <a:t>= </a:t>
            </a:r>
            <a:r>
              <a:rPr lang="en-GB" sz="1800" b="1" i="1" dirty="0">
                <a:solidFill>
                  <a:prstClr val="black"/>
                </a:solidFill>
                <a:latin typeface="+mn-lt"/>
                <a:sym typeface="Symbol"/>
              </a:rPr>
              <a:t></a:t>
            </a:r>
            <a:r>
              <a:rPr lang="en-US" sz="1800" b="1" i="1" dirty="0">
                <a:solidFill>
                  <a:prstClr val="black"/>
                </a:solidFill>
                <a:latin typeface="+mn-lt"/>
                <a:sym typeface="Symbol"/>
              </a:rPr>
              <a:t></a:t>
            </a:r>
            <a:r>
              <a:rPr lang="en-US" sz="1800" b="1" i="1" dirty="0">
                <a:solidFill>
                  <a:prstClr val="black"/>
                </a:solidFill>
                <a:latin typeface="+mn-lt"/>
              </a:rPr>
              <a:t>µ</a:t>
            </a:r>
            <a:r>
              <a:rPr lang="en-US" sz="1800" b="1" baseline="-25000" dirty="0">
                <a:solidFill>
                  <a:prstClr val="black"/>
                </a:solidFill>
                <a:latin typeface="+mn-lt"/>
              </a:rPr>
              <a:t>1</a:t>
            </a:r>
            <a:r>
              <a:rPr lang="en-US" sz="1800" b="1" dirty="0">
                <a:solidFill>
                  <a:prstClr val="black"/>
                </a:solidFill>
                <a:latin typeface="+mn-lt"/>
              </a:rPr>
              <a:t> &lt;&lt; </a:t>
            </a:r>
            <a:r>
              <a:rPr lang="en-US" sz="1800" b="1" i="1" dirty="0">
                <a:solidFill>
                  <a:prstClr val="black"/>
                </a:solidFill>
                <a:latin typeface="+mn-lt"/>
              </a:rPr>
              <a:t>µ</a:t>
            </a:r>
            <a:r>
              <a:rPr lang="en-US" sz="1800" b="1" baseline="-25000" dirty="0">
                <a:solidFill>
                  <a:prstClr val="black"/>
                </a:solidFill>
                <a:latin typeface="+mn-lt"/>
              </a:rPr>
              <a:t>1</a:t>
            </a:r>
            <a:r>
              <a:rPr lang="en-US" sz="1800" b="1" dirty="0">
                <a:solidFill>
                  <a:prstClr val="black"/>
                </a:solidFill>
                <a:latin typeface="+mn-lt"/>
              </a:rPr>
              <a:t>.  </a:t>
            </a:r>
            <a:endParaRPr lang="en-US" sz="1800" b="1" dirty="0" smtClean="0">
              <a:solidFill>
                <a:prstClr val="black"/>
              </a:solidFill>
              <a:latin typeface="+mn-lt"/>
            </a:endParaRPr>
          </a:p>
          <a:p>
            <a:pPr marL="0" lvl="0" indent="0">
              <a:lnSpc>
                <a:spcPct val="200000"/>
              </a:lnSpc>
              <a:spcBef>
                <a:spcPts val="0"/>
              </a:spcBef>
              <a:buNone/>
            </a:pPr>
            <a:r>
              <a:rPr lang="en-US" sz="1800" dirty="0" smtClean="0">
                <a:solidFill>
                  <a:prstClr val="black"/>
                </a:solidFill>
                <a:latin typeface="+mn-lt"/>
              </a:rPr>
              <a:t>The truncated system:</a:t>
            </a:r>
          </a:p>
          <a:p>
            <a:pPr marL="0" lvl="0" indent="0">
              <a:lnSpc>
                <a:spcPct val="150000"/>
              </a:lnSpc>
              <a:spcBef>
                <a:spcPts val="0"/>
              </a:spcBef>
              <a:buNone/>
            </a:pPr>
            <a:endParaRPr lang="en-US" sz="1800" dirty="0">
              <a:solidFill>
                <a:prstClr val="black"/>
              </a:solidFill>
              <a:latin typeface="+mn-lt"/>
            </a:endParaRPr>
          </a:p>
          <a:p>
            <a:pPr marL="0" lvl="0" indent="0">
              <a:lnSpc>
                <a:spcPct val="150000"/>
              </a:lnSpc>
              <a:spcBef>
                <a:spcPts val="0"/>
              </a:spcBef>
              <a:buNone/>
            </a:pPr>
            <a:endParaRPr lang="en-US" sz="1800" dirty="0" smtClean="0">
              <a:solidFill>
                <a:prstClr val="black"/>
              </a:solidFill>
              <a:latin typeface="+mn-lt"/>
            </a:endParaRPr>
          </a:p>
          <a:p>
            <a:pPr marL="0" lvl="0" indent="0">
              <a:lnSpc>
                <a:spcPct val="150000"/>
              </a:lnSpc>
              <a:spcBef>
                <a:spcPts val="0"/>
              </a:spcBef>
              <a:buNone/>
            </a:pPr>
            <a:endParaRPr lang="en-US" sz="1800" dirty="0">
              <a:solidFill>
                <a:prstClr val="black"/>
              </a:solidFill>
              <a:latin typeface="+mn-lt"/>
            </a:endParaRPr>
          </a:p>
          <a:p>
            <a:pPr marL="0" lvl="0" indent="0" algn="just">
              <a:lnSpc>
                <a:spcPct val="150000"/>
              </a:lnSpc>
              <a:spcBef>
                <a:spcPts val="1800"/>
              </a:spcBef>
              <a:buNone/>
            </a:pPr>
            <a:r>
              <a:rPr lang="en-GB" sz="1800" dirty="0" smtClean="0">
                <a:solidFill>
                  <a:prstClr val="black"/>
                </a:solidFill>
                <a:latin typeface="+mn-lt"/>
              </a:rPr>
              <a:t>The truncated system is more convenient for further analysis, as the </a:t>
            </a:r>
            <a:r>
              <a:rPr lang="en-GB" sz="1800" dirty="0">
                <a:solidFill>
                  <a:prstClr val="black"/>
                </a:solidFill>
                <a:latin typeface="+mn-lt"/>
              </a:rPr>
              <a:t>nonlinear oscillator can be investigated separately. </a:t>
            </a:r>
            <a:r>
              <a:rPr lang="en-GB" sz="1800" dirty="0" smtClean="0">
                <a:solidFill>
                  <a:prstClr val="black"/>
                </a:solidFill>
                <a:latin typeface="+mn-lt"/>
              </a:rPr>
              <a:t>The obtained NL response is considered as external forcing for the linear oscillator. </a:t>
            </a:r>
          </a:p>
          <a:p>
            <a:pPr marL="0" lvl="0" indent="0">
              <a:lnSpc>
                <a:spcPct val="150000"/>
              </a:lnSpc>
              <a:spcBef>
                <a:spcPts val="0"/>
              </a:spcBef>
              <a:buNone/>
            </a:pPr>
            <a:r>
              <a:rPr lang="en-GB" sz="1800" dirty="0">
                <a:solidFill>
                  <a:prstClr val="black"/>
                </a:solidFill>
                <a:latin typeface="Palatino Linotype"/>
              </a:rPr>
              <a:t>The real-valued amplitudes and phases of oscillation: </a:t>
            </a:r>
          </a:p>
          <a:p>
            <a:pPr marL="0" lvl="0" indent="0" algn="ctr">
              <a:lnSpc>
                <a:spcPct val="150000"/>
              </a:lnSpc>
              <a:spcBef>
                <a:spcPts val="600"/>
              </a:spcBef>
              <a:buNone/>
            </a:pPr>
            <a:r>
              <a:rPr lang="en-US" sz="1900" i="1" dirty="0" smtClean="0">
                <a:solidFill>
                  <a:schemeClr val="tx1"/>
                </a:solidFill>
                <a:latin typeface="+mn-lt"/>
                <a:ea typeface="Calibri"/>
              </a:rPr>
              <a:t>a</a:t>
            </a:r>
            <a:r>
              <a:rPr lang="en-US" sz="1800" baseline="-25000" dirty="0" smtClean="0">
                <a:solidFill>
                  <a:schemeClr val="tx1"/>
                </a:solidFill>
                <a:latin typeface="+mn-lt"/>
                <a:ea typeface="Calibri"/>
              </a:rPr>
              <a:t>0</a:t>
            </a:r>
            <a:r>
              <a:rPr lang="en-US" sz="1800" dirty="0" smtClean="0">
                <a:solidFill>
                  <a:schemeClr val="tx1"/>
                </a:solidFill>
                <a:latin typeface="+mn-lt"/>
                <a:ea typeface="Calibri"/>
              </a:rPr>
              <a:t> </a:t>
            </a:r>
            <a:r>
              <a:rPr lang="en-US" sz="1800" dirty="0">
                <a:solidFill>
                  <a:schemeClr val="tx1"/>
                </a:solidFill>
                <a:latin typeface="+mn-lt"/>
                <a:ea typeface="Calibri"/>
              </a:rPr>
              <a:t>= |</a:t>
            </a:r>
            <a:r>
              <a:rPr lang="en-GB" sz="1800" i="1" dirty="0">
                <a:solidFill>
                  <a:schemeClr val="tx1"/>
                </a:solidFill>
                <a:latin typeface="+mn-lt"/>
                <a:ea typeface="Calibri"/>
                <a:cs typeface="Times New Roman"/>
                <a:sym typeface="Symbol"/>
              </a:rPr>
              <a:t></a:t>
            </a:r>
            <a:r>
              <a:rPr lang="en-GB" sz="1800" baseline="30000" dirty="0">
                <a:solidFill>
                  <a:schemeClr val="tx1"/>
                </a:solidFill>
                <a:latin typeface="+mn-lt"/>
                <a:ea typeface="Calibri"/>
              </a:rPr>
              <a:t>(0)</a:t>
            </a:r>
            <a:r>
              <a:rPr lang="en-US" sz="1800" dirty="0">
                <a:solidFill>
                  <a:schemeClr val="tx1"/>
                </a:solidFill>
                <a:latin typeface="+mn-lt"/>
                <a:ea typeface="Calibri"/>
              </a:rPr>
              <a:t>|, </a:t>
            </a:r>
            <a:r>
              <a:rPr lang="en-US" sz="1900" i="1" dirty="0">
                <a:solidFill>
                  <a:schemeClr val="tx1"/>
                </a:solidFill>
                <a:latin typeface="+mn-lt"/>
                <a:ea typeface="Calibri"/>
              </a:rPr>
              <a:t>a</a:t>
            </a:r>
            <a:r>
              <a:rPr lang="en-US" sz="1800" baseline="-25000" dirty="0">
                <a:solidFill>
                  <a:schemeClr val="tx1"/>
                </a:solidFill>
                <a:latin typeface="+mn-lt"/>
                <a:ea typeface="Calibri"/>
              </a:rPr>
              <a:t>10</a:t>
            </a:r>
            <a:r>
              <a:rPr lang="en-US" sz="1800" dirty="0">
                <a:solidFill>
                  <a:schemeClr val="tx1"/>
                </a:solidFill>
                <a:latin typeface="+mn-lt"/>
                <a:ea typeface="Calibri"/>
              </a:rPr>
              <a:t> = |</a:t>
            </a:r>
            <a:r>
              <a:rPr lang="en-GB" sz="1800" i="1" dirty="0">
                <a:solidFill>
                  <a:schemeClr val="tx1"/>
                </a:solidFill>
                <a:latin typeface="+mn-lt"/>
                <a:ea typeface="Calibri"/>
                <a:cs typeface="Times New Roman"/>
                <a:sym typeface="Symbol"/>
              </a:rPr>
              <a:t></a:t>
            </a:r>
            <a:r>
              <a:rPr lang="en-GB" sz="1800" baseline="-25000" dirty="0">
                <a:solidFill>
                  <a:schemeClr val="tx1"/>
                </a:solidFill>
                <a:latin typeface="+mn-lt"/>
                <a:ea typeface="Calibri"/>
              </a:rPr>
              <a:t>1</a:t>
            </a:r>
            <a:r>
              <a:rPr lang="en-GB" sz="1800" baseline="30000" dirty="0">
                <a:solidFill>
                  <a:schemeClr val="tx1"/>
                </a:solidFill>
                <a:latin typeface="+mn-lt"/>
                <a:ea typeface="Calibri"/>
              </a:rPr>
              <a:t>(0)</a:t>
            </a:r>
            <a:r>
              <a:rPr lang="en-US" sz="1800" dirty="0">
                <a:solidFill>
                  <a:schemeClr val="tx1"/>
                </a:solidFill>
                <a:latin typeface="+mn-lt"/>
                <a:ea typeface="Calibri"/>
              </a:rPr>
              <a:t>|, </a:t>
            </a:r>
            <a:r>
              <a:rPr lang="en-GB" sz="1800" i="1" dirty="0">
                <a:solidFill>
                  <a:schemeClr val="tx1"/>
                </a:solidFill>
                <a:latin typeface="+mn-lt"/>
                <a:ea typeface="Calibri"/>
                <a:cs typeface="Times New Roman"/>
                <a:sym typeface="Symbol"/>
              </a:rPr>
              <a:t></a:t>
            </a:r>
            <a:r>
              <a:rPr lang="en-GB" sz="1800" baseline="-25000" dirty="0">
                <a:solidFill>
                  <a:schemeClr val="tx1"/>
                </a:solidFill>
                <a:latin typeface="+mn-lt"/>
                <a:ea typeface="Calibri"/>
              </a:rPr>
              <a:t>0</a:t>
            </a:r>
            <a:r>
              <a:rPr lang="en-US" sz="1800" dirty="0">
                <a:solidFill>
                  <a:schemeClr val="tx1"/>
                </a:solidFill>
                <a:latin typeface="+mn-lt"/>
                <a:ea typeface="Calibri"/>
              </a:rPr>
              <a:t> = </a:t>
            </a:r>
            <a:r>
              <a:rPr lang="en-US" sz="1800" dirty="0" err="1">
                <a:solidFill>
                  <a:schemeClr val="tx1"/>
                </a:solidFill>
                <a:latin typeface="+mn-lt"/>
                <a:ea typeface="Calibri"/>
              </a:rPr>
              <a:t>arg</a:t>
            </a:r>
            <a:r>
              <a:rPr lang="en-GB" sz="1800" i="1" dirty="0">
                <a:solidFill>
                  <a:schemeClr val="tx1"/>
                </a:solidFill>
                <a:latin typeface="+mn-lt"/>
                <a:ea typeface="Calibri"/>
                <a:cs typeface="Times New Roman"/>
                <a:sym typeface="Symbol"/>
              </a:rPr>
              <a:t></a:t>
            </a:r>
            <a:r>
              <a:rPr lang="en-GB" sz="1800" baseline="30000" dirty="0">
                <a:solidFill>
                  <a:schemeClr val="tx1"/>
                </a:solidFill>
                <a:latin typeface="+mn-lt"/>
                <a:ea typeface="Calibri"/>
              </a:rPr>
              <a:t>(0)</a:t>
            </a:r>
            <a:r>
              <a:rPr lang="en-US" sz="1800" dirty="0">
                <a:solidFill>
                  <a:schemeClr val="tx1"/>
                </a:solidFill>
                <a:latin typeface="+mn-lt"/>
                <a:ea typeface="Calibri"/>
              </a:rPr>
              <a:t>, </a:t>
            </a:r>
            <a:r>
              <a:rPr lang="en-GB" sz="1800" i="1" dirty="0">
                <a:solidFill>
                  <a:schemeClr val="tx1"/>
                </a:solidFill>
                <a:latin typeface="+mn-lt"/>
                <a:ea typeface="Calibri"/>
                <a:cs typeface="Times New Roman"/>
                <a:sym typeface="Symbol"/>
              </a:rPr>
              <a:t></a:t>
            </a:r>
            <a:r>
              <a:rPr lang="en-GB" sz="1800" baseline="-25000" dirty="0">
                <a:solidFill>
                  <a:schemeClr val="tx1"/>
                </a:solidFill>
                <a:latin typeface="+mn-lt"/>
                <a:ea typeface="Calibri"/>
              </a:rPr>
              <a:t>10</a:t>
            </a:r>
            <a:r>
              <a:rPr lang="en-US" sz="1800" dirty="0">
                <a:solidFill>
                  <a:schemeClr val="tx1"/>
                </a:solidFill>
                <a:latin typeface="+mn-lt"/>
                <a:ea typeface="Calibri"/>
              </a:rPr>
              <a:t> = </a:t>
            </a:r>
            <a:r>
              <a:rPr lang="en-US" sz="1800" dirty="0" err="1">
                <a:solidFill>
                  <a:schemeClr val="tx1"/>
                </a:solidFill>
                <a:latin typeface="+mn-lt"/>
                <a:ea typeface="Calibri"/>
              </a:rPr>
              <a:t>arg</a:t>
            </a:r>
            <a:r>
              <a:rPr lang="en-GB" sz="1800" i="1" dirty="0">
                <a:solidFill>
                  <a:schemeClr val="tx1"/>
                </a:solidFill>
                <a:latin typeface="+mn-lt"/>
                <a:ea typeface="Calibri"/>
                <a:cs typeface="Times New Roman"/>
                <a:sym typeface="Symbol"/>
              </a:rPr>
              <a:t></a:t>
            </a:r>
            <a:r>
              <a:rPr lang="en-GB" sz="1800" baseline="-25000" dirty="0">
                <a:solidFill>
                  <a:schemeClr val="tx1"/>
                </a:solidFill>
                <a:latin typeface="+mn-lt"/>
                <a:ea typeface="Calibri"/>
              </a:rPr>
              <a:t>1</a:t>
            </a:r>
            <a:r>
              <a:rPr lang="en-GB" sz="1800" baseline="30000" dirty="0">
                <a:solidFill>
                  <a:schemeClr val="tx1"/>
                </a:solidFill>
                <a:latin typeface="+mn-lt"/>
                <a:ea typeface="Calibri"/>
              </a:rPr>
              <a:t>(0</a:t>
            </a:r>
            <a:r>
              <a:rPr lang="en-GB" sz="1800" baseline="30000" dirty="0" smtClean="0">
                <a:solidFill>
                  <a:schemeClr val="tx1"/>
                </a:solidFill>
                <a:latin typeface="+mn-lt"/>
                <a:ea typeface="Calibri"/>
              </a:rPr>
              <a:t>)</a:t>
            </a:r>
            <a:r>
              <a:rPr lang="en-GB" sz="1800" dirty="0" smtClean="0">
                <a:solidFill>
                  <a:schemeClr val="tx1"/>
                </a:solidFill>
                <a:latin typeface="+mn-lt"/>
                <a:ea typeface="Calibri"/>
              </a:rPr>
              <a:t> .</a:t>
            </a:r>
            <a:endParaRPr lang="en-GB" sz="1800" baseline="-25000" dirty="0">
              <a:solidFill>
                <a:schemeClr val="tx1"/>
              </a:solidFill>
              <a:latin typeface="+mn-lt"/>
              <a:cs typeface="Calibri" panose="020F0502020204030204" pitchFamily="34" charset="0"/>
            </a:endParaRPr>
          </a:p>
          <a:p>
            <a:pPr marL="0" lvl="0" indent="0" algn="just">
              <a:lnSpc>
                <a:spcPct val="150000"/>
              </a:lnSpc>
              <a:spcBef>
                <a:spcPts val="1200"/>
              </a:spcBef>
              <a:buNone/>
            </a:pPr>
            <a:endParaRPr lang="en-GB" sz="1800" dirty="0" smtClean="0">
              <a:solidFill>
                <a:prstClr val="black"/>
              </a:solidFill>
              <a:latin typeface="+mn-lt"/>
            </a:endParaRPr>
          </a:p>
          <a:p>
            <a:pPr marL="0" lvl="0" indent="0" algn="just">
              <a:lnSpc>
                <a:spcPct val="150000"/>
              </a:lnSpc>
              <a:spcBef>
                <a:spcPts val="1200"/>
              </a:spcBef>
              <a:buNone/>
            </a:pPr>
            <a:endParaRPr lang="en-GB" sz="1800" dirty="0">
              <a:solidFill>
                <a:prstClr val="black"/>
              </a:solidFill>
              <a:latin typeface="+mn-lt"/>
            </a:endParaRPr>
          </a:p>
          <a:p>
            <a:pPr marL="0" lvl="0" indent="0" algn="just">
              <a:lnSpc>
                <a:spcPct val="150000"/>
              </a:lnSpc>
              <a:spcBef>
                <a:spcPts val="0"/>
              </a:spcBef>
              <a:buNone/>
            </a:pPr>
            <a:endParaRPr lang="en-GB" sz="2000" dirty="0">
              <a:solidFill>
                <a:prstClr val="black"/>
              </a:solidFill>
              <a:latin typeface="Palatino Linotype"/>
            </a:endParaRPr>
          </a:p>
        </p:txBody>
      </p:sp>
      <p:sp>
        <p:nvSpPr>
          <p:cNvPr id="4"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graphicFrame>
        <p:nvGraphicFramePr>
          <p:cNvPr id="2" name="Объект 1"/>
          <p:cNvGraphicFramePr>
            <a:graphicFrameLocks noChangeAspect="1"/>
          </p:cNvGraphicFramePr>
          <p:nvPr>
            <p:extLst>
              <p:ext uri="{D42A27DB-BD31-4B8C-83A1-F6EECF244321}">
                <p14:modId xmlns:p14="http://schemas.microsoft.com/office/powerpoint/2010/main" val="730761230"/>
              </p:ext>
            </p:extLst>
          </p:nvPr>
        </p:nvGraphicFramePr>
        <p:xfrm>
          <a:off x="2835275" y="2078038"/>
          <a:ext cx="4081463" cy="1247775"/>
        </p:xfrm>
        <a:graphic>
          <a:graphicData uri="http://schemas.openxmlformats.org/presentationml/2006/ole">
            <mc:AlternateContent xmlns:mc="http://schemas.openxmlformats.org/markup-compatibility/2006">
              <mc:Choice xmlns:v="urn:schemas-microsoft-com:vml" Requires="v">
                <p:oleObj spid="_x0000_s9789" name="Формула" r:id="rId3" imgW="2908080" imgH="888840" progId="Equation.3">
                  <p:embed/>
                </p:oleObj>
              </mc:Choice>
              <mc:Fallback>
                <p:oleObj name="Формула" r:id="rId3" imgW="2908080" imgH="888840" progId="Equation.3">
                  <p:embed/>
                  <p:pic>
                    <p:nvPicPr>
                      <p:cNvPr id="0" name=""/>
                      <p:cNvPicPr/>
                      <p:nvPr/>
                    </p:nvPicPr>
                    <p:blipFill>
                      <a:blip r:embed="rId4"/>
                      <a:stretch>
                        <a:fillRect/>
                      </a:stretch>
                    </p:blipFill>
                    <p:spPr>
                      <a:xfrm>
                        <a:off x="2835275" y="2078038"/>
                        <a:ext cx="4081463" cy="1247775"/>
                      </a:xfrm>
                      <a:prstGeom prst="rect">
                        <a:avLst/>
                      </a:prstGeom>
                      <a:ln>
                        <a:noFill/>
                      </a:ln>
                    </p:spPr>
                  </p:pic>
                </p:oleObj>
              </mc:Fallback>
            </mc:AlternateContent>
          </a:graphicData>
        </a:graphic>
      </p:graphicFrame>
    </p:spTree>
    <p:extLst>
      <p:ext uri="{BB962C8B-B14F-4D97-AF65-F5344CB8AC3E}">
        <p14:creationId xmlns:p14="http://schemas.microsoft.com/office/powerpoint/2010/main" val="20969350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899592" y="3708321"/>
            <a:ext cx="7632848" cy="615553"/>
          </a:xfrm>
          <a:prstGeom prst="rect">
            <a:avLst/>
          </a:prstGeom>
        </p:spPr>
        <p:txBody>
          <a:bodyPr wrap="square">
            <a:spAutoFit/>
          </a:bodyPr>
          <a:lstStyle/>
          <a:p>
            <a:pPr algn="just"/>
            <a:r>
              <a:rPr lang="en-US" sz="1700" b="1" dirty="0" smtClean="0"/>
              <a:t>Fig. 3.</a:t>
            </a:r>
            <a:r>
              <a:rPr lang="en-US" sz="1700" dirty="0" smtClean="0"/>
              <a:t> </a:t>
            </a:r>
            <a:r>
              <a:rPr lang="en-US" sz="1700" dirty="0"/>
              <a:t>Amplitudes of oscillations in the </a:t>
            </a:r>
            <a:r>
              <a:rPr lang="en-US" sz="1700" dirty="0" smtClean="0">
                <a:solidFill>
                  <a:srgbClr val="FF0000"/>
                </a:solidFill>
              </a:rPr>
              <a:t>original (red) </a:t>
            </a:r>
            <a:r>
              <a:rPr lang="en-US" sz="1700" dirty="0"/>
              <a:t>and </a:t>
            </a:r>
            <a:r>
              <a:rPr lang="en-US" sz="1700" dirty="0" smtClean="0">
                <a:solidFill>
                  <a:srgbClr val="0070C0"/>
                </a:solidFill>
              </a:rPr>
              <a:t>truncated (blue) </a:t>
            </a:r>
            <a:r>
              <a:rPr lang="en-US" sz="1700" dirty="0" smtClean="0"/>
              <a:t>system; </a:t>
            </a:r>
            <a:r>
              <a:rPr lang="en-US" sz="1700" b="1" dirty="0" smtClean="0"/>
              <a:t>dashed black lines </a:t>
            </a:r>
            <a:r>
              <a:rPr lang="en-US" sz="1700" dirty="0" smtClean="0"/>
              <a:t>depict the backbone curves</a:t>
            </a:r>
            <a:endParaRPr lang="en-GB" sz="1700" dirty="0"/>
          </a:p>
        </p:txBody>
      </p:sp>
      <p:sp>
        <p:nvSpPr>
          <p:cNvPr id="8" name="Заголовок 1"/>
          <p:cNvSpPr>
            <a:spLocks noGrp="1"/>
          </p:cNvSpPr>
          <p:nvPr>
            <p:ph type="title" idx="4294967295"/>
          </p:nvPr>
        </p:nvSpPr>
        <p:spPr>
          <a:xfrm>
            <a:off x="0" y="346075"/>
            <a:ext cx="8229600" cy="490538"/>
          </a:xfrm>
        </p:spPr>
        <p:txBody>
          <a:bodyPr>
            <a:noAutofit/>
          </a:bodyPr>
          <a:lstStyle/>
          <a:p>
            <a:r>
              <a:rPr lang="en-US" sz="2000" b="1" dirty="0" smtClean="0">
                <a:solidFill>
                  <a:srgbClr val="0070C0"/>
                </a:solidFill>
              </a:rPr>
              <a:t>AMPLITUDES OF AUTORESONANCE</a:t>
            </a:r>
            <a:endParaRPr lang="en-GB" sz="2000" b="1" dirty="0">
              <a:solidFill>
                <a:srgbClr val="0070C0"/>
              </a:solidFill>
            </a:endParaRPr>
          </a:p>
        </p:txBody>
      </p:sp>
      <p:sp>
        <p:nvSpPr>
          <p:cNvPr id="2" name="Прямоугольник 1"/>
          <p:cNvSpPr/>
          <p:nvPr/>
        </p:nvSpPr>
        <p:spPr>
          <a:xfrm>
            <a:off x="827584" y="836712"/>
            <a:ext cx="7560840" cy="403059"/>
          </a:xfrm>
          <a:prstGeom prst="rect">
            <a:avLst/>
          </a:prstGeom>
        </p:spPr>
        <p:txBody>
          <a:bodyPr wrap="square">
            <a:spAutoFit/>
          </a:bodyPr>
          <a:lstStyle/>
          <a:p>
            <a:pPr algn="ctr">
              <a:lnSpc>
                <a:spcPct val="130000"/>
              </a:lnSpc>
            </a:pPr>
            <a:r>
              <a:rPr lang="en-US" sz="1700" dirty="0" smtClean="0"/>
              <a:t>Example : </a:t>
            </a:r>
            <a:r>
              <a:rPr lang="en-GB" sz="1700" i="1" dirty="0" smtClean="0">
                <a:sym typeface="Symbol"/>
              </a:rPr>
              <a:t></a:t>
            </a:r>
            <a:r>
              <a:rPr lang="en-GB" sz="1700" i="1" dirty="0" smtClean="0"/>
              <a:t> </a:t>
            </a:r>
            <a:r>
              <a:rPr lang="en-GB" sz="1700" dirty="0" smtClean="0"/>
              <a:t>= 0.05,</a:t>
            </a:r>
            <a:r>
              <a:rPr lang="en-GB" sz="1700" i="1" dirty="0" smtClean="0"/>
              <a:t> </a:t>
            </a:r>
            <a:r>
              <a:rPr lang="en-GB" sz="1700" b="1" i="1" dirty="0" smtClean="0">
                <a:sym typeface="Symbol"/>
              </a:rPr>
              <a:t></a:t>
            </a:r>
            <a:r>
              <a:rPr lang="en-GB" sz="1700" b="1" dirty="0" smtClean="0"/>
              <a:t> = 0.05 &lt; </a:t>
            </a:r>
            <a:r>
              <a:rPr lang="en-GB" sz="1700" b="1" i="1" dirty="0">
                <a:sym typeface="Symbol"/>
              </a:rPr>
              <a:t></a:t>
            </a:r>
            <a:r>
              <a:rPr lang="en-GB" sz="1700" b="1" baseline="30000" dirty="0"/>
              <a:t>*</a:t>
            </a:r>
            <a:r>
              <a:rPr lang="en-GB" sz="1700" b="1" dirty="0"/>
              <a:t> </a:t>
            </a:r>
            <a:r>
              <a:rPr lang="en-US" sz="1700" b="1" dirty="0">
                <a:sym typeface="Symbol"/>
              </a:rPr>
              <a:t></a:t>
            </a:r>
            <a:r>
              <a:rPr lang="en-GB" sz="1700" b="1" dirty="0"/>
              <a:t> </a:t>
            </a:r>
            <a:r>
              <a:rPr lang="en-GB" sz="1700" b="1" dirty="0" smtClean="0"/>
              <a:t>0.06</a:t>
            </a:r>
            <a:r>
              <a:rPr lang="en-GB" sz="1700" dirty="0" smtClean="0"/>
              <a:t>, </a:t>
            </a:r>
            <a:r>
              <a:rPr lang="en-GB" sz="1700" i="1" dirty="0" smtClean="0"/>
              <a:t>µ</a:t>
            </a:r>
            <a:r>
              <a:rPr lang="en-GB" sz="1700" dirty="0" smtClean="0"/>
              <a:t> = 0.02 &lt;&lt;</a:t>
            </a:r>
            <a:r>
              <a:rPr lang="en-GB" sz="1700" i="1" dirty="0" smtClean="0"/>
              <a:t> µ</a:t>
            </a:r>
            <a:r>
              <a:rPr lang="en-GB" sz="1700" baseline="-25000" dirty="0" smtClean="0"/>
              <a:t>1</a:t>
            </a:r>
            <a:r>
              <a:rPr lang="en-GB" sz="1700" dirty="0" smtClean="0"/>
              <a:t> = 0.25; </a:t>
            </a:r>
            <a:r>
              <a:rPr lang="en-GB" sz="1700" i="1" dirty="0" smtClean="0"/>
              <a:t>f</a:t>
            </a:r>
            <a:r>
              <a:rPr lang="en-GB" sz="1700" dirty="0" smtClean="0"/>
              <a:t> = 0.34</a:t>
            </a:r>
            <a:endParaRPr lang="en-GB" sz="1700" dirty="0"/>
          </a:p>
        </p:txBody>
      </p:sp>
      <p:sp>
        <p:nvSpPr>
          <p:cNvPr id="4" name="Прямоугольник 3"/>
          <p:cNvSpPr/>
          <p:nvPr/>
        </p:nvSpPr>
        <p:spPr>
          <a:xfrm>
            <a:off x="827584" y="4365104"/>
            <a:ext cx="7776864" cy="2141355"/>
          </a:xfrm>
          <a:prstGeom prst="rect">
            <a:avLst/>
          </a:prstGeom>
        </p:spPr>
        <p:txBody>
          <a:bodyPr wrap="square">
            <a:spAutoFit/>
          </a:bodyPr>
          <a:lstStyle/>
          <a:p>
            <a:pPr algn="just">
              <a:lnSpc>
                <a:spcPct val="120000"/>
              </a:lnSpc>
            </a:pPr>
            <a:r>
              <a:rPr lang="en-US" sz="1600" dirty="0" smtClean="0"/>
              <a:t>Regular AR </a:t>
            </a:r>
            <a:r>
              <a:rPr lang="en-US" sz="1600" dirty="0"/>
              <a:t>in the Duffing oscillator is </a:t>
            </a:r>
            <a:r>
              <a:rPr lang="en-US" sz="1600" dirty="0" smtClean="0"/>
              <a:t>observed</a:t>
            </a:r>
            <a:r>
              <a:rPr lang="en-GB" sz="1600" dirty="0" smtClean="0"/>
              <a:t>.</a:t>
            </a:r>
            <a:r>
              <a:rPr lang="en-US" sz="1600" dirty="0" smtClean="0"/>
              <a:t> The </a:t>
            </a:r>
            <a:r>
              <a:rPr lang="en-US" sz="1600" dirty="0"/>
              <a:t>superposition of free and forced oscillations in the linear oscillator entails irregular response at the initial stage of motion but then forcing with increasing amplitude dominates and motion is transformed into regular oscillations </a:t>
            </a:r>
            <a:endParaRPr lang="en-US" sz="1600" dirty="0" smtClean="0"/>
          </a:p>
          <a:p>
            <a:pPr algn="just">
              <a:lnSpc>
                <a:spcPct val="120000"/>
              </a:lnSpc>
            </a:pPr>
            <a:r>
              <a:rPr lang="en-US" sz="1600" dirty="0" smtClean="0"/>
              <a:t>The close proximity of exact and approximate </a:t>
            </a:r>
            <a:r>
              <a:rPr lang="en-US" sz="1600" dirty="0"/>
              <a:t>solutions </a:t>
            </a:r>
            <a:r>
              <a:rPr lang="en-US" sz="1600" dirty="0" smtClean="0"/>
              <a:t>implies </a:t>
            </a:r>
            <a:r>
              <a:rPr lang="en-US" sz="1600" dirty="0"/>
              <a:t>that the conditions of the occurrence of autoresonance for a single oscillator can be extended to the weakly coupled </a:t>
            </a:r>
            <a:r>
              <a:rPr lang="en-US" sz="1600" dirty="0" smtClean="0"/>
              <a:t>system.</a:t>
            </a:r>
            <a:endParaRPr lang="en-GB" sz="1600" dirty="0"/>
          </a:p>
        </p:txBody>
      </p:sp>
      <p:pic>
        <p:nvPicPr>
          <p:cNvPr id="11" name="Рисунок 10"/>
          <p:cNvPicPr/>
          <p:nvPr/>
        </p:nvPicPr>
        <p:blipFill rotWithShape="1">
          <a:blip r:embed="rId2">
            <a:extLst>
              <a:ext uri="{28A0092B-C50C-407E-A947-70E740481C1C}">
                <a14:useLocalDpi xmlns:a14="http://schemas.microsoft.com/office/drawing/2010/main" val="0"/>
              </a:ext>
            </a:extLst>
          </a:blip>
          <a:srcRect l="9350" t="5787" r="25573" b="37963"/>
          <a:stretch/>
        </p:blipFill>
        <p:spPr bwMode="auto">
          <a:xfrm>
            <a:off x="2267744" y="1556791"/>
            <a:ext cx="4680520" cy="2151529"/>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3160128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457200" y="548680"/>
            <a:ext cx="8229600" cy="576064"/>
          </a:xfrm>
        </p:spPr>
        <p:txBody>
          <a:bodyPr/>
          <a:lstStyle/>
          <a:p>
            <a:r>
              <a:rPr lang="en-US" sz="2000" b="1" dirty="0" smtClean="0"/>
              <a:t>STABLE PHASE LOCKING</a:t>
            </a:r>
            <a:endParaRPr lang="en-GB" sz="2000" b="1" dirty="0"/>
          </a:p>
        </p:txBody>
      </p:sp>
      <p:pic>
        <p:nvPicPr>
          <p:cNvPr id="4" name="Picture 3"/>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bwMode="auto">
          <a:xfrm>
            <a:off x="1979712" y="1484784"/>
            <a:ext cx="5155656" cy="2520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Прямоугольник 4"/>
          <p:cNvSpPr/>
          <p:nvPr/>
        </p:nvSpPr>
        <p:spPr>
          <a:xfrm>
            <a:off x="2669588" y="4187688"/>
            <a:ext cx="4078361" cy="444674"/>
          </a:xfrm>
          <a:prstGeom prst="rect">
            <a:avLst/>
          </a:prstGeom>
        </p:spPr>
        <p:txBody>
          <a:bodyPr wrap="none">
            <a:spAutoFit/>
          </a:bodyPr>
          <a:lstStyle/>
          <a:p>
            <a:pPr algn="ctr">
              <a:lnSpc>
                <a:spcPct val="150000"/>
              </a:lnSpc>
            </a:pPr>
            <a:r>
              <a:rPr lang="en-US" sz="1700" b="1" dirty="0" smtClean="0"/>
              <a:t>Fig.4.</a:t>
            </a:r>
            <a:r>
              <a:rPr lang="en-US" sz="1700" dirty="0" smtClean="0"/>
              <a:t> Phase-locking in the 2DOF system</a:t>
            </a:r>
            <a:endParaRPr lang="en-GB" sz="1700" dirty="0"/>
          </a:p>
        </p:txBody>
      </p:sp>
    </p:spTree>
    <p:extLst>
      <p:ext uri="{BB962C8B-B14F-4D97-AF65-F5344CB8AC3E}">
        <p14:creationId xmlns:p14="http://schemas.microsoft.com/office/powerpoint/2010/main" val="388774123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611560" y="620688"/>
            <a:ext cx="7704856" cy="1754326"/>
          </a:xfrm>
          <a:prstGeom prst="rect">
            <a:avLst/>
          </a:prstGeom>
        </p:spPr>
        <p:txBody>
          <a:bodyPr wrap="square">
            <a:spAutoFit/>
          </a:bodyPr>
          <a:lstStyle/>
          <a:p>
            <a:pPr algn="just">
              <a:lnSpc>
                <a:spcPct val="150000"/>
              </a:lnSpc>
            </a:pPr>
            <a:r>
              <a:rPr lang="en-US" dirty="0" smtClean="0"/>
              <a:t>The resonance state of the system is efficiently controlled via the change of the linear stiffness in the Duffing oscillator, and a required state can be maintained by terminating the change of the parameter at the prescribed energy level (Fig. 5).</a:t>
            </a:r>
            <a:endParaRPr lang="en-US" dirty="0"/>
          </a:p>
        </p:txBody>
      </p:sp>
      <p:pic>
        <p:nvPicPr>
          <p:cNvPr id="4" name="Рисунок 3"/>
          <p:cNvPicPr/>
          <p:nvPr/>
        </p:nvPicPr>
        <p:blipFill rotWithShape="1">
          <a:blip r:embed="rId2">
            <a:extLst>
              <a:ext uri="{28A0092B-C50C-407E-A947-70E740481C1C}">
                <a14:useLocalDpi xmlns:a14="http://schemas.microsoft.com/office/drawing/2010/main" val="0"/>
              </a:ext>
            </a:extLst>
          </a:blip>
          <a:srcRect l="4306" t="5049" r="30920" b="30997"/>
          <a:stretch/>
        </p:blipFill>
        <p:spPr bwMode="auto">
          <a:xfrm>
            <a:off x="2123728" y="2564904"/>
            <a:ext cx="4968552" cy="2448272"/>
          </a:xfrm>
          <a:prstGeom prst="rect">
            <a:avLst/>
          </a:prstGeom>
          <a:noFill/>
          <a:ln>
            <a:noFill/>
          </a:ln>
          <a:extLst>
            <a:ext uri="{53640926-AAD7-44D8-BBD7-CCE9431645EC}">
              <a14:shadowObscured xmlns:a14="http://schemas.microsoft.com/office/drawing/2010/main"/>
            </a:ext>
          </a:extLst>
        </p:spPr>
      </p:pic>
      <p:sp>
        <p:nvSpPr>
          <p:cNvPr id="5" name="Прямоугольник 4"/>
          <p:cNvSpPr/>
          <p:nvPr/>
        </p:nvSpPr>
        <p:spPr>
          <a:xfrm>
            <a:off x="611560" y="5085184"/>
            <a:ext cx="7704856" cy="830997"/>
          </a:xfrm>
          <a:prstGeom prst="rect">
            <a:avLst/>
          </a:prstGeom>
        </p:spPr>
        <p:txBody>
          <a:bodyPr wrap="square">
            <a:spAutoFit/>
          </a:bodyPr>
          <a:lstStyle/>
          <a:p>
            <a:pPr algn="just"/>
            <a:r>
              <a:rPr lang="en-GB" sz="1600" b="1" dirty="0"/>
              <a:t>Fig. </a:t>
            </a:r>
            <a:r>
              <a:rPr lang="en-GB" sz="1600" b="1" dirty="0" smtClean="0"/>
              <a:t>5. </a:t>
            </a:r>
            <a:r>
              <a:rPr lang="en-GB" sz="1600" dirty="0" smtClean="0"/>
              <a:t>Transitions </a:t>
            </a:r>
            <a:r>
              <a:rPr lang="en-GB" sz="1600" dirty="0"/>
              <a:t>from AR in the system with the </a:t>
            </a:r>
            <a:r>
              <a:rPr lang="en-GB" sz="1600" dirty="0" smtClean="0"/>
              <a:t>time-varying </a:t>
            </a:r>
            <a:r>
              <a:rPr lang="en-GB" sz="1600" dirty="0"/>
              <a:t>parameter </a:t>
            </a:r>
            <a:r>
              <a:rPr lang="en-GB" sz="1600" i="1" dirty="0">
                <a:sym typeface="Symbol"/>
              </a:rPr>
              <a:t></a:t>
            </a:r>
            <a:r>
              <a:rPr lang="en-GB" sz="1600" baseline="-25000" dirty="0"/>
              <a:t>0</a:t>
            </a:r>
            <a:r>
              <a:rPr lang="en-GB" sz="1600" dirty="0"/>
              <a:t>(</a:t>
            </a:r>
            <a:r>
              <a:rPr lang="en-GB" sz="1600" i="1" dirty="0">
                <a:sym typeface="Symbol"/>
              </a:rPr>
              <a:t></a:t>
            </a:r>
            <a:r>
              <a:rPr lang="en-GB" sz="1600" dirty="0"/>
              <a:t>) to oscillations with the prescribed energy in the system with the fixed parameter </a:t>
            </a:r>
            <a:r>
              <a:rPr lang="en-GB" sz="1600" i="1" dirty="0">
                <a:sym typeface="Symbol"/>
              </a:rPr>
              <a:t></a:t>
            </a:r>
            <a:r>
              <a:rPr lang="en-GB" sz="1600" baseline="-25000" dirty="0"/>
              <a:t>0</a:t>
            </a:r>
            <a:r>
              <a:rPr lang="en-GB" sz="1600" baseline="30000" dirty="0"/>
              <a:t>*</a:t>
            </a:r>
            <a:r>
              <a:rPr lang="en-GB" sz="1600" dirty="0"/>
              <a:t> = </a:t>
            </a:r>
            <a:r>
              <a:rPr lang="en-GB" sz="1600" i="1" dirty="0">
                <a:sym typeface="Symbol"/>
              </a:rPr>
              <a:t></a:t>
            </a:r>
            <a:r>
              <a:rPr lang="en-GB" sz="1600" baseline="-25000" dirty="0"/>
              <a:t>0</a:t>
            </a:r>
            <a:r>
              <a:rPr lang="en-GB" sz="1600" dirty="0"/>
              <a:t>(</a:t>
            </a:r>
            <a:r>
              <a:rPr lang="en-GB" sz="1600" i="1" dirty="0"/>
              <a:t>T</a:t>
            </a:r>
            <a:r>
              <a:rPr lang="en-GB" sz="1600" baseline="30000" dirty="0"/>
              <a:t>*</a:t>
            </a:r>
            <a:r>
              <a:rPr lang="en-GB" sz="1600" dirty="0"/>
              <a:t>) in the nonlinear (</a:t>
            </a:r>
            <a:r>
              <a:rPr lang="en-GB" sz="1600" i="1" dirty="0"/>
              <a:t>a</a:t>
            </a:r>
            <a:r>
              <a:rPr lang="en-GB" sz="1600" dirty="0"/>
              <a:t>) and linear (</a:t>
            </a:r>
            <a:r>
              <a:rPr lang="en-GB" sz="1600" i="1" dirty="0"/>
              <a:t>b</a:t>
            </a:r>
            <a:r>
              <a:rPr lang="en-GB" sz="1600" dirty="0"/>
              <a:t>) oscillators</a:t>
            </a:r>
            <a:endParaRPr lang="en-US" sz="1600" dirty="0"/>
          </a:p>
        </p:txBody>
      </p:sp>
    </p:spTree>
    <p:extLst>
      <p:ext uri="{BB962C8B-B14F-4D97-AF65-F5344CB8AC3E}">
        <p14:creationId xmlns:p14="http://schemas.microsoft.com/office/powerpoint/2010/main" val="94418287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8" name="Прямоугольник 7"/>
              <p:cNvSpPr/>
              <p:nvPr/>
            </p:nvSpPr>
            <p:spPr>
              <a:xfrm>
                <a:off x="665302" y="1124744"/>
                <a:ext cx="7920880" cy="5095754"/>
              </a:xfrm>
              <a:prstGeom prst="rect">
                <a:avLst/>
              </a:prstGeom>
            </p:spPr>
            <p:txBody>
              <a:bodyPr wrap="square">
                <a:spAutoFit/>
              </a:bodyPr>
              <a:lstStyle/>
              <a:p>
                <a:pPr algn="just">
                  <a:lnSpc>
                    <a:spcPct val="120000"/>
                  </a:lnSpc>
                </a:pPr>
                <a:r>
                  <a:rPr lang="en-GB" sz="1700" dirty="0" smtClean="0"/>
                  <a:t>AR amplitudes in the </a:t>
                </a:r>
                <a:r>
                  <a:rPr lang="en-US" sz="1700" dirty="0" smtClean="0"/>
                  <a:t>system with </a:t>
                </a:r>
                <a:r>
                  <a:rPr lang="en-GB" sz="1700" dirty="0"/>
                  <a:t>the adiabatic change of </a:t>
                </a:r>
                <a:r>
                  <a:rPr lang="en-GB" sz="1700" dirty="0" smtClean="0"/>
                  <a:t>detuning (</a:t>
                </a:r>
                <a:r>
                  <a:rPr lang="en-GB" sz="1700" i="1" dirty="0">
                    <a:sym typeface="Symbol"/>
                  </a:rPr>
                  <a:t></a:t>
                </a:r>
                <a:r>
                  <a:rPr lang="en-GB" sz="1700" dirty="0"/>
                  <a:t> </a:t>
                </a:r>
                <a:r>
                  <a:rPr lang="en-GB" sz="1700" dirty="0" smtClean="0"/>
                  <a:t>&lt;&lt; 1) can be described as small </a:t>
                </a:r>
                <a:r>
                  <a:rPr lang="en-GB" sz="1700" dirty="0"/>
                  <a:t>fast oscillations near the </a:t>
                </a:r>
                <a:r>
                  <a:rPr lang="en-GB" sz="1700" dirty="0" smtClean="0"/>
                  <a:t>quasi-steady state, </a:t>
                </a:r>
                <a:r>
                  <a:rPr lang="de-DE" sz="1700" dirty="0">
                    <a:ea typeface="Arial Unicode MS"/>
                  </a:rPr>
                  <a:t>i.e., </a:t>
                </a:r>
                <a:endParaRPr lang="de-DE" sz="1700" dirty="0" smtClean="0">
                  <a:ea typeface="Arial Unicode MS"/>
                </a:endParaRPr>
              </a:p>
              <a:p>
                <a:pPr algn="ctr">
                  <a:lnSpc>
                    <a:spcPct val="200000"/>
                  </a:lnSpc>
                </a:pPr>
                <a:r>
                  <a:rPr lang="de-DE" sz="1700" i="1" dirty="0" smtClean="0">
                    <a:ea typeface="Arial Unicode MS"/>
                    <a:sym typeface="Symbol"/>
                  </a:rPr>
                  <a:t></a:t>
                </a:r>
                <a:r>
                  <a:rPr lang="de-DE" sz="1700" i="1" baseline="-25000" dirty="0" smtClean="0">
                    <a:ea typeface="Arial Unicode MS"/>
                    <a:sym typeface="Symbol"/>
                  </a:rPr>
                  <a:t>r</a:t>
                </a:r>
                <a:r>
                  <a:rPr lang="de-DE" sz="1700" dirty="0" smtClean="0">
                    <a:ea typeface="Arial Unicode MS"/>
                    <a:sym typeface="Symbol"/>
                  </a:rPr>
                  <a:t>(</a:t>
                </a:r>
                <a:r>
                  <a:rPr lang="de-DE" sz="1700" i="1" dirty="0" smtClean="0">
                    <a:ea typeface="Arial Unicode MS"/>
                    <a:sym typeface="Symbol"/>
                  </a:rPr>
                  <a:t></a:t>
                </a:r>
                <a:r>
                  <a:rPr lang="de-DE" sz="1700" dirty="0" smtClean="0">
                    <a:ea typeface="Arial Unicode MS"/>
                    <a:sym typeface="Symbol"/>
                  </a:rPr>
                  <a:t>) = </a:t>
                </a:r>
                <a14:m>
                  <m:oMath xmlns:m="http://schemas.openxmlformats.org/officeDocument/2006/math">
                    <m:bar>
                      <m:barPr>
                        <m:pos m:val="top"/>
                        <m:ctrlPr>
                          <a:rPr lang="de-DE" sz="1700" i="1" smtClean="0">
                            <a:latin typeface="Cambria Math"/>
                            <a:ea typeface="Arial Unicode MS"/>
                            <a:sym typeface="Symbol"/>
                          </a:rPr>
                        </m:ctrlPr>
                      </m:barPr>
                      <m:e>
                        <m:r>
                          <m:rPr>
                            <m:nor/>
                          </m:rPr>
                          <a:rPr lang="de-DE" sz="1700" i="1" dirty="0">
                            <a:ea typeface="Arial Unicode MS"/>
                            <a:sym typeface="Symbol"/>
                          </a:rPr>
                          <m:t></m:t>
                        </m:r>
                      </m:e>
                    </m:bar>
                  </m:oMath>
                </a14:m>
                <a:r>
                  <a:rPr lang="de-DE" sz="1700" i="1" baseline="-25000" dirty="0">
                    <a:ea typeface="Arial Unicode MS"/>
                    <a:sym typeface="Symbol"/>
                  </a:rPr>
                  <a:t> r</a:t>
                </a:r>
                <a:r>
                  <a:rPr lang="de-DE" sz="1700" dirty="0" smtClean="0">
                    <a:ea typeface="Arial Unicode MS"/>
                    <a:sym typeface="Symbol"/>
                  </a:rPr>
                  <a:t>(</a:t>
                </a:r>
                <a:r>
                  <a:rPr lang="de-DE" sz="1700" i="1" dirty="0">
                    <a:ea typeface="Arial Unicode MS"/>
                    <a:sym typeface="Symbol"/>
                  </a:rPr>
                  <a:t></a:t>
                </a:r>
                <a:r>
                  <a:rPr lang="de-DE" sz="1700" dirty="0" smtClean="0">
                    <a:ea typeface="Arial Unicode MS"/>
                    <a:sym typeface="Symbol"/>
                  </a:rPr>
                  <a:t>) + </a:t>
                </a:r>
                <a14:m>
                  <m:oMath xmlns:m="http://schemas.openxmlformats.org/officeDocument/2006/math">
                    <m:acc>
                      <m:accPr>
                        <m:chr m:val="̃"/>
                        <m:ctrlPr>
                          <a:rPr lang="de-DE" sz="1700" i="1" smtClean="0">
                            <a:latin typeface="Cambria Math"/>
                            <a:ea typeface="Arial Unicode MS"/>
                            <a:sym typeface="Symbol"/>
                          </a:rPr>
                        </m:ctrlPr>
                      </m:accPr>
                      <m:e>
                        <m:r>
                          <m:rPr>
                            <m:nor/>
                          </m:rPr>
                          <a:rPr lang="de-DE" sz="1700" i="1" dirty="0">
                            <a:ea typeface="Arial Unicode MS"/>
                            <a:sym typeface="Symbol"/>
                          </a:rPr>
                          <m:t></m:t>
                        </m:r>
                      </m:e>
                    </m:acc>
                  </m:oMath>
                </a14:m>
                <a:r>
                  <a:rPr lang="de-DE" sz="1700" dirty="0" smtClean="0">
                    <a:ea typeface="Arial Unicode MS"/>
                    <a:sym typeface="Symbol"/>
                  </a:rPr>
                  <a:t> </a:t>
                </a:r>
                <a:r>
                  <a:rPr lang="de-DE" sz="1700" i="1" baseline="-25000" dirty="0">
                    <a:ea typeface="Arial Unicode MS"/>
                    <a:sym typeface="Symbol"/>
                  </a:rPr>
                  <a:t>r</a:t>
                </a:r>
                <a:r>
                  <a:rPr lang="de-DE" sz="1700" dirty="0" smtClean="0">
                    <a:ea typeface="Arial Unicode MS"/>
                    <a:sym typeface="Symbol"/>
                  </a:rPr>
                  <a:t>(</a:t>
                </a:r>
                <a:r>
                  <a:rPr lang="de-DE" sz="1700" i="1" dirty="0">
                    <a:ea typeface="Arial Unicode MS"/>
                    <a:sym typeface="Symbol"/>
                  </a:rPr>
                  <a:t></a:t>
                </a:r>
                <a:r>
                  <a:rPr lang="de-DE" sz="1700" dirty="0" smtClean="0">
                    <a:ea typeface="Arial Unicode MS"/>
                    <a:sym typeface="Symbol"/>
                  </a:rPr>
                  <a:t>), </a:t>
                </a:r>
                <a:r>
                  <a:rPr lang="de-DE" sz="1700" i="1" dirty="0" smtClean="0">
                    <a:ea typeface="Arial Unicode MS"/>
                    <a:sym typeface="Symbol"/>
                  </a:rPr>
                  <a:t>r</a:t>
                </a:r>
                <a:r>
                  <a:rPr lang="de-DE" sz="1700" dirty="0" smtClean="0">
                    <a:ea typeface="Arial Unicode MS"/>
                    <a:sym typeface="Symbol"/>
                  </a:rPr>
                  <a:t> = 0, 1. </a:t>
                </a:r>
                <a:endParaRPr lang="de-DE" sz="1700" dirty="0" smtClean="0">
                  <a:ea typeface="Arial Unicode MS"/>
                </a:endParaRPr>
              </a:p>
              <a:p>
                <a:pPr algn="just">
                  <a:lnSpc>
                    <a:spcPct val="120000"/>
                  </a:lnSpc>
                  <a:spcBef>
                    <a:spcPts val="1200"/>
                  </a:spcBef>
                </a:pPr>
                <a:r>
                  <a:rPr lang="en-GB" sz="1700" dirty="0" smtClean="0"/>
                  <a:t>The quasi-steady state </a:t>
                </a:r>
                <a14:m>
                  <m:oMath xmlns:m="http://schemas.openxmlformats.org/officeDocument/2006/math">
                    <m:bar>
                      <m:barPr>
                        <m:pos m:val="top"/>
                        <m:ctrlPr>
                          <a:rPr lang="de-DE" sz="1700" i="1">
                            <a:latin typeface="Cambria Math"/>
                            <a:ea typeface="Arial Unicode MS"/>
                            <a:sym typeface="Symbol"/>
                          </a:rPr>
                        </m:ctrlPr>
                      </m:barPr>
                      <m:e>
                        <m:r>
                          <m:rPr>
                            <m:nor/>
                          </m:rPr>
                          <a:rPr lang="de-DE" sz="1700" i="1" dirty="0">
                            <a:ea typeface="Arial Unicode MS"/>
                            <a:sym typeface="Symbol"/>
                          </a:rPr>
                          <m:t></m:t>
                        </m:r>
                      </m:e>
                    </m:bar>
                  </m:oMath>
                </a14:m>
                <a:r>
                  <a:rPr lang="de-DE" sz="1700" baseline="-25000" dirty="0">
                    <a:ea typeface="Arial Unicode MS"/>
                  </a:rPr>
                  <a:t>0</a:t>
                </a:r>
                <a:r>
                  <a:rPr lang="de-DE" sz="1700" dirty="0">
                    <a:ea typeface="Arial Unicode MS"/>
                    <a:sym typeface="Symbol"/>
                  </a:rPr>
                  <a:t>(</a:t>
                </a:r>
                <a:r>
                  <a:rPr lang="de-DE" sz="1700" i="1" dirty="0">
                    <a:ea typeface="Arial Unicode MS"/>
                    <a:sym typeface="Symbol"/>
                  </a:rPr>
                  <a:t></a:t>
                </a:r>
                <a:r>
                  <a:rPr lang="de-DE" sz="1700" dirty="0">
                    <a:ea typeface="Arial Unicode MS"/>
                    <a:sym typeface="Symbol"/>
                  </a:rPr>
                  <a:t>)</a:t>
                </a:r>
                <a:r>
                  <a:rPr lang="en-GB" sz="1700" dirty="0" smtClean="0"/>
                  <a:t> </a:t>
                </a:r>
                <a:r>
                  <a:rPr lang="en-GB" sz="1700" dirty="0" smtClean="0">
                    <a:cs typeface="Calibri" panose="020F0502020204030204" pitchFamily="34" charset="0"/>
                  </a:rPr>
                  <a:t>is sufficient to describe the averaged autoresonance dynamics. </a:t>
                </a:r>
                <a:r>
                  <a:rPr lang="en-GB" sz="1700" dirty="0" smtClean="0"/>
                  <a:t>If </a:t>
                </a:r>
                <a:r>
                  <a:rPr lang="en-GB" sz="1700" dirty="0"/>
                  <a:t>we recall that the quasi-steady state </a:t>
                </a:r>
                <a14:m>
                  <m:oMath xmlns:m="http://schemas.openxmlformats.org/officeDocument/2006/math">
                    <m:acc>
                      <m:accPr>
                        <m:chr m:val="̅"/>
                        <m:ctrlPr>
                          <a:rPr lang="en-GB" sz="1700" i="1">
                            <a:latin typeface="Cambria Math"/>
                            <a:sym typeface="Symbol"/>
                          </a:rPr>
                        </m:ctrlPr>
                      </m:accPr>
                      <m:e>
                        <m:r>
                          <m:rPr>
                            <m:nor/>
                          </m:rPr>
                          <a:rPr lang="en-GB" sz="1700" i="1" dirty="0">
                            <a:sym typeface="Symbol"/>
                          </a:rPr>
                          <m:t></m:t>
                        </m:r>
                      </m:e>
                    </m:acc>
                  </m:oMath>
                </a14:m>
                <a:r>
                  <a:rPr lang="en-GB" sz="1700" dirty="0">
                    <a:sym typeface="Symbol"/>
                  </a:rPr>
                  <a:t> </a:t>
                </a:r>
                <a:r>
                  <a:rPr lang="en-GB" sz="1700" baseline="-25000" dirty="0">
                    <a:sym typeface="Symbol"/>
                  </a:rPr>
                  <a:t>0 </a:t>
                </a:r>
                <a:r>
                  <a:rPr lang="en-GB" sz="1700" dirty="0">
                    <a:sym typeface="Symbol"/>
                  </a:rPr>
                  <a:t>is </a:t>
                </a:r>
                <a:r>
                  <a:rPr lang="en-GB" sz="1700" dirty="0"/>
                  <a:t>calculated </a:t>
                </a:r>
                <a:r>
                  <a:rPr lang="en-US" sz="1700" dirty="0">
                    <a:ea typeface="Arial Unicode MS"/>
                  </a:rPr>
                  <a:t>a stationary point of the system with “frozen” value of </a:t>
                </a:r>
                <a:r>
                  <a:rPr lang="en-US" sz="1700" i="1" dirty="0">
                    <a:ea typeface="Arial Unicode MS"/>
                    <a:cs typeface="Times New Roman"/>
                    <a:sym typeface="Symbol"/>
                  </a:rPr>
                  <a:t></a:t>
                </a:r>
                <a:r>
                  <a:rPr lang="en-US" sz="1700" baseline="-25000" dirty="0">
                    <a:ea typeface="Arial Unicode MS"/>
                  </a:rPr>
                  <a:t>0</a:t>
                </a:r>
                <a:r>
                  <a:rPr lang="en-US" sz="1700" dirty="0">
                    <a:ea typeface="Arial Unicode MS"/>
                  </a:rPr>
                  <a:t> and assume that </a:t>
                </a:r>
                <a:r>
                  <a:rPr lang="en-US" sz="1700" i="1" dirty="0">
                    <a:ea typeface="Arial Unicode MS"/>
                  </a:rPr>
                  <a:t>µ</a:t>
                </a:r>
                <a:r>
                  <a:rPr lang="en-US" sz="1700" baseline="-25000" dirty="0">
                    <a:ea typeface="Arial Unicode MS"/>
                  </a:rPr>
                  <a:t>0</a:t>
                </a:r>
                <a:r>
                  <a:rPr lang="en-US" sz="1700" dirty="0">
                    <a:ea typeface="Arial Unicode MS"/>
                  </a:rPr>
                  <a:t> = </a:t>
                </a:r>
                <a:r>
                  <a:rPr lang="en-US" sz="1700" i="1" dirty="0">
                    <a:ea typeface="Arial Unicode MS"/>
                  </a:rPr>
                  <a:t>O</a:t>
                </a:r>
                <a:r>
                  <a:rPr lang="en-US" sz="1700" dirty="0">
                    <a:ea typeface="Arial Unicode MS"/>
                  </a:rPr>
                  <a:t>(</a:t>
                </a:r>
                <a:r>
                  <a:rPr lang="en-US" sz="1700" i="1" dirty="0">
                    <a:ea typeface="Arial Unicode MS"/>
                    <a:cs typeface="Times New Roman"/>
                    <a:sym typeface="Symbol"/>
                  </a:rPr>
                  <a:t></a:t>
                </a:r>
                <a:r>
                  <a:rPr lang="en-US" sz="1700" dirty="0">
                    <a:ea typeface="Arial Unicode MS"/>
                  </a:rPr>
                  <a:t>)</a:t>
                </a:r>
                <a:r>
                  <a:rPr lang="de-DE" sz="1700" dirty="0">
                    <a:ea typeface="Arial Unicode MS"/>
                  </a:rPr>
                  <a:t>, </a:t>
                </a:r>
                <a:r>
                  <a:rPr lang="en-US" sz="1700" dirty="0">
                    <a:ea typeface="Arial Unicode MS"/>
                  </a:rPr>
                  <a:t>we </a:t>
                </a:r>
                <a:r>
                  <a:rPr lang="en-US" sz="1700" dirty="0" smtClean="0">
                    <a:ea typeface="Arial Unicode MS"/>
                  </a:rPr>
                  <a:t>obtain</a:t>
                </a:r>
              </a:p>
              <a:p>
                <a:pPr indent="198120" algn="just">
                  <a:lnSpc>
                    <a:spcPts val="1135"/>
                  </a:lnSpc>
                  <a:spcAft>
                    <a:spcPts val="0"/>
                  </a:spcAft>
                </a:pPr>
                <a:endParaRPr lang="en-US" sz="1700" dirty="0">
                  <a:ea typeface="Arial Unicode MS"/>
                </a:endParaRPr>
              </a:p>
              <a:p>
                <a:pPr indent="198120" algn="just">
                  <a:lnSpc>
                    <a:spcPts val="1135"/>
                  </a:lnSpc>
                  <a:spcAft>
                    <a:spcPts val="0"/>
                  </a:spcAft>
                </a:pPr>
                <a:endParaRPr lang="en-US" sz="1700" kern="50" dirty="0" smtClean="0">
                  <a:latin typeface="Times New Roman"/>
                  <a:ea typeface="Arial Unicode MS"/>
                  <a:cs typeface="Arial"/>
                </a:endParaRPr>
              </a:p>
              <a:p>
                <a:pPr indent="198120" algn="just">
                  <a:lnSpc>
                    <a:spcPts val="1135"/>
                  </a:lnSpc>
                  <a:spcAft>
                    <a:spcPts val="0"/>
                  </a:spcAft>
                </a:pPr>
                <a:endParaRPr lang="en-US" sz="1700" kern="50" dirty="0" smtClean="0">
                  <a:latin typeface="Times New Roman"/>
                  <a:ea typeface="Arial Unicode MS"/>
                  <a:cs typeface="Arial"/>
                </a:endParaRPr>
              </a:p>
              <a:p>
                <a:pPr indent="198120" algn="just">
                  <a:lnSpc>
                    <a:spcPts val="1135"/>
                  </a:lnSpc>
                  <a:spcAft>
                    <a:spcPts val="0"/>
                  </a:spcAft>
                </a:pPr>
                <a:endParaRPr lang="en-US" sz="1700" kern="50" dirty="0">
                  <a:latin typeface="Times New Roman"/>
                  <a:ea typeface="Arial Unicode MS"/>
                  <a:cs typeface="Arial"/>
                </a:endParaRPr>
              </a:p>
              <a:p>
                <a:pPr>
                  <a:lnSpc>
                    <a:spcPts val="1135"/>
                  </a:lnSpc>
                  <a:spcAft>
                    <a:spcPts val="0"/>
                  </a:spcAft>
                </a:pPr>
                <a:r>
                  <a:rPr lang="en-GB" sz="1700" kern="50" dirty="0" smtClean="0">
                    <a:ea typeface="Arial Unicode MS"/>
                    <a:cs typeface="Arial"/>
                  </a:rPr>
                  <a:t>If </a:t>
                </a:r>
                <a:r>
                  <a:rPr lang="en-GB" sz="1700" i="1" kern="50" dirty="0">
                    <a:ea typeface="Arial Unicode MS"/>
                    <a:cs typeface="Arial"/>
                  </a:rPr>
                  <a:t>f</a:t>
                </a:r>
                <a:r>
                  <a:rPr lang="en-GB" sz="1700" kern="50" dirty="0">
                    <a:ea typeface="Arial Unicode MS"/>
                    <a:cs typeface="Arial"/>
                  </a:rPr>
                  <a:t> &lt;&lt; 1, then </a:t>
                </a:r>
                <a:r>
                  <a:rPr lang="en-GB" sz="1700" kern="50" dirty="0" smtClean="0">
                    <a:ea typeface="Arial Unicode MS"/>
                    <a:cs typeface="Arial"/>
                  </a:rPr>
                  <a:t>the </a:t>
                </a:r>
                <a:r>
                  <a:rPr lang="en-GB" sz="1700" kern="50" dirty="0">
                    <a:ea typeface="Arial Unicode MS"/>
                    <a:cs typeface="Arial"/>
                  </a:rPr>
                  <a:t>backbone </a:t>
                </a:r>
                <a:r>
                  <a:rPr lang="en-GB" sz="1700" kern="50" dirty="0" smtClean="0">
                    <a:ea typeface="Arial Unicode MS"/>
                    <a:cs typeface="Arial"/>
                  </a:rPr>
                  <a:t>curve </a:t>
                </a:r>
                <a14:m>
                  <m:oMath xmlns:m="http://schemas.openxmlformats.org/officeDocument/2006/math">
                    <m:bar>
                      <m:barPr>
                        <m:pos m:val="top"/>
                        <m:ctrlPr>
                          <a:rPr lang="en-GB" sz="1700" i="1" kern="50" smtClean="0">
                            <a:latin typeface="Cambria Math"/>
                            <a:ea typeface="Arial Unicode MS"/>
                            <a:cs typeface="Arial"/>
                          </a:rPr>
                        </m:ctrlPr>
                      </m:barPr>
                      <m:e>
                        <m:r>
                          <a:rPr lang="en-US" sz="1700" b="0" i="1" kern="50" smtClean="0">
                            <a:latin typeface="Cambria Math"/>
                            <a:ea typeface="Arial Unicode MS"/>
                            <a:cs typeface="Arial"/>
                          </a:rPr>
                          <m:t>𝑎</m:t>
                        </m:r>
                      </m:e>
                    </m:bar>
                  </m:oMath>
                </a14:m>
                <a:r>
                  <a:rPr lang="en-GB" sz="1700" kern="50" baseline="-25000" dirty="0" smtClean="0">
                    <a:ea typeface="Arial Unicode MS"/>
                    <a:cs typeface="Arial"/>
                  </a:rPr>
                  <a:t>0</a:t>
                </a:r>
                <a:r>
                  <a:rPr lang="en-GB" sz="1700" kern="50" dirty="0" smtClean="0">
                    <a:ea typeface="Arial Unicode MS"/>
                    <a:cs typeface="Arial"/>
                  </a:rPr>
                  <a:t> = |</a:t>
                </a:r>
                <a14:m>
                  <m:oMath xmlns:m="http://schemas.openxmlformats.org/officeDocument/2006/math">
                    <m:bar>
                      <m:barPr>
                        <m:pos m:val="top"/>
                        <m:ctrlPr>
                          <a:rPr lang="de-DE" sz="1700" i="1">
                            <a:latin typeface="Cambria Math"/>
                            <a:ea typeface="Arial Unicode MS"/>
                            <a:sym typeface="Symbol"/>
                          </a:rPr>
                        </m:ctrlPr>
                      </m:barPr>
                      <m:e>
                        <m:r>
                          <m:rPr>
                            <m:nor/>
                          </m:rPr>
                          <a:rPr lang="de-DE" sz="1700" i="1" dirty="0">
                            <a:ea typeface="Arial Unicode MS"/>
                            <a:sym typeface="Symbol"/>
                          </a:rPr>
                          <m:t></m:t>
                        </m:r>
                      </m:e>
                    </m:bar>
                  </m:oMath>
                </a14:m>
                <a:r>
                  <a:rPr lang="de-DE" sz="1700" i="1" baseline="-25000" dirty="0" smtClean="0">
                    <a:ea typeface="Arial Unicode MS"/>
                    <a:sym typeface="Symbol"/>
                  </a:rPr>
                  <a:t>0</a:t>
                </a:r>
                <a:r>
                  <a:rPr lang="de-DE" sz="1700" dirty="0">
                    <a:ea typeface="Arial Unicode MS"/>
                    <a:sym typeface="Symbol"/>
                  </a:rPr>
                  <a:t>(</a:t>
                </a:r>
                <a:r>
                  <a:rPr lang="de-DE" sz="1700" i="1" dirty="0">
                    <a:ea typeface="Arial Unicode MS"/>
                    <a:sym typeface="Symbol"/>
                  </a:rPr>
                  <a:t></a:t>
                </a:r>
                <a:r>
                  <a:rPr lang="de-DE" sz="1700" dirty="0" smtClean="0">
                    <a:ea typeface="Arial Unicode MS"/>
                    <a:sym typeface="Symbol"/>
                  </a:rPr>
                  <a:t>)| </a:t>
                </a:r>
                <a:r>
                  <a:rPr lang="en-GB" sz="1700" kern="50" dirty="0" smtClean="0">
                    <a:ea typeface="Arial Unicode MS"/>
                    <a:cs typeface="Arial"/>
                  </a:rPr>
                  <a:t>satisfies </a:t>
                </a:r>
                <a:r>
                  <a:rPr lang="en-GB" sz="1700" kern="50" dirty="0">
                    <a:ea typeface="Arial Unicode MS"/>
                    <a:cs typeface="Arial"/>
                  </a:rPr>
                  <a:t>the equation</a:t>
                </a:r>
                <a:endParaRPr lang="en-US" sz="1700" kern="50" dirty="0">
                  <a:ea typeface="Arial Unicode MS"/>
                  <a:cs typeface="Arial"/>
                </a:endParaRPr>
              </a:p>
              <a:p>
                <a:pPr algn="just">
                  <a:lnSpc>
                    <a:spcPct val="120000"/>
                  </a:lnSpc>
                  <a:spcBef>
                    <a:spcPts val="1200"/>
                  </a:spcBef>
                </a:pPr>
                <a:endParaRPr lang="en-US" dirty="0"/>
              </a:p>
              <a:p>
                <a:pPr algn="just">
                  <a:lnSpc>
                    <a:spcPct val="150000"/>
                  </a:lnSpc>
                  <a:spcBef>
                    <a:spcPts val="600"/>
                  </a:spcBef>
                </a:pPr>
                <a:endParaRPr lang="en-US" sz="1700" dirty="0" smtClean="0">
                  <a:ea typeface="Arial Unicode MS"/>
                </a:endParaRPr>
              </a:p>
              <a:p>
                <a:pPr algn="just">
                  <a:lnSpc>
                    <a:spcPct val="120000"/>
                  </a:lnSpc>
                  <a:spcBef>
                    <a:spcPts val="1200"/>
                  </a:spcBef>
                </a:pPr>
                <a:r>
                  <a:rPr lang="en-US" sz="1700" dirty="0" smtClean="0">
                    <a:ea typeface="Arial Unicode MS"/>
                  </a:rPr>
                  <a:t>By </a:t>
                </a:r>
                <a:r>
                  <a:rPr lang="en-US" sz="1700" dirty="0">
                    <a:ea typeface="Arial Unicode MS"/>
                  </a:rPr>
                  <a:t>definition, the backbone curve expresses a relationship between the amplitude and the frequency of free </a:t>
                </a:r>
                <a:r>
                  <a:rPr lang="en-US" sz="1700" dirty="0" smtClean="0">
                    <a:ea typeface="Arial Unicode MS"/>
                  </a:rPr>
                  <a:t>oscillations</a:t>
                </a:r>
                <a:endParaRPr lang="en-GB" sz="1700" dirty="0"/>
              </a:p>
            </p:txBody>
          </p:sp>
        </mc:Choice>
        <mc:Fallback xmlns="">
          <p:sp>
            <p:nvSpPr>
              <p:cNvPr id="8" name="Прямоугольник 7"/>
              <p:cNvSpPr>
                <a:spLocks noRot="1" noChangeAspect="1" noMove="1" noResize="1" noEditPoints="1" noAdjustHandles="1" noChangeArrowheads="1" noChangeShapeType="1" noTextEdit="1"/>
              </p:cNvSpPr>
              <p:nvPr/>
            </p:nvSpPr>
            <p:spPr>
              <a:xfrm>
                <a:off x="665302" y="1124744"/>
                <a:ext cx="7920880" cy="5095754"/>
              </a:xfrm>
              <a:prstGeom prst="rect">
                <a:avLst/>
              </a:prstGeom>
              <a:blipFill rotWithShape="1">
                <a:blip r:embed="rId3"/>
                <a:stretch>
                  <a:fillRect l="-462" r="-539" b="-359"/>
                </a:stretch>
              </a:blipFill>
            </p:spPr>
            <p:txBody>
              <a:bodyPr/>
              <a:lstStyle/>
              <a:p>
                <a:r>
                  <a:rPr lang="en-US">
                    <a:noFill/>
                  </a:rPr>
                  <a:t> </a:t>
                </a:r>
              </a:p>
            </p:txBody>
          </p:sp>
        </mc:Fallback>
      </mc:AlternateContent>
      <p:sp>
        <p:nvSpPr>
          <p:cNvPr id="9" name="Прямоугольник 8"/>
          <p:cNvSpPr/>
          <p:nvPr/>
        </p:nvSpPr>
        <p:spPr>
          <a:xfrm>
            <a:off x="2159205" y="478237"/>
            <a:ext cx="4933075" cy="400110"/>
          </a:xfrm>
          <a:prstGeom prst="rect">
            <a:avLst/>
          </a:prstGeom>
        </p:spPr>
        <p:txBody>
          <a:bodyPr wrap="square">
            <a:spAutoFit/>
          </a:bodyPr>
          <a:lstStyle/>
          <a:p>
            <a:r>
              <a:rPr lang="en-GB" sz="2000" b="1" dirty="0" smtClean="0">
                <a:solidFill>
                  <a:srgbClr val="0070C0"/>
                </a:solidFill>
              </a:rPr>
              <a:t>Quasi-steady states and fast oscillations</a:t>
            </a:r>
            <a:endParaRPr lang="en-GB" sz="2000" b="1" dirty="0">
              <a:solidFill>
                <a:srgbClr val="0070C0"/>
              </a:solidFill>
            </a:endParaRPr>
          </a:p>
        </p:txBody>
      </p:sp>
      <p:graphicFrame>
        <p:nvGraphicFramePr>
          <p:cNvPr id="2" name="Объект 1"/>
          <p:cNvGraphicFramePr>
            <a:graphicFrameLocks noChangeAspect="1"/>
          </p:cNvGraphicFramePr>
          <p:nvPr>
            <p:extLst>
              <p:ext uri="{D42A27DB-BD31-4B8C-83A1-F6EECF244321}">
                <p14:modId xmlns:p14="http://schemas.microsoft.com/office/powerpoint/2010/main" val="297385334"/>
              </p:ext>
            </p:extLst>
          </p:nvPr>
        </p:nvGraphicFramePr>
        <p:xfrm>
          <a:off x="3639110" y="3609776"/>
          <a:ext cx="1973263" cy="395288"/>
        </p:xfrm>
        <a:graphic>
          <a:graphicData uri="http://schemas.openxmlformats.org/presentationml/2006/ole">
            <mc:AlternateContent xmlns:mc="http://schemas.openxmlformats.org/markup-compatibility/2006">
              <mc:Choice xmlns:v="urn:schemas-microsoft-com:vml" Requires="v">
                <p:oleObj spid="_x0000_s36026" name="Формула" r:id="rId4" imgW="1295280" imgH="241200" progId="Equation.3">
                  <p:embed/>
                </p:oleObj>
              </mc:Choice>
              <mc:Fallback>
                <p:oleObj name="Формула" r:id="rId4" imgW="1295280" imgH="241200" progId="Equation.3">
                  <p:embed/>
                  <p:pic>
                    <p:nvPicPr>
                      <p:cNvPr id="0" name="Объект 1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39110" y="3609776"/>
                        <a:ext cx="1973263" cy="395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 name="Объект 2"/>
          <p:cNvGraphicFramePr>
            <a:graphicFrameLocks noChangeAspect="1"/>
          </p:cNvGraphicFramePr>
          <p:nvPr>
            <p:extLst>
              <p:ext uri="{D42A27DB-BD31-4B8C-83A1-F6EECF244321}">
                <p14:modId xmlns:p14="http://schemas.microsoft.com/office/powerpoint/2010/main" val="1181040526"/>
              </p:ext>
            </p:extLst>
          </p:nvPr>
        </p:nvGraphicFramePr>
        <p:xfrm>
          <a:off x="3275856" y="4584799"/>
          <a:ext cx="3032125" cy="860425"/>
        </p:xfrm>
        <a:graphic>
          <a:graphicData uri="http://schemas.openxmlformats.org/presentationml/2006/ole">
            <mc:AlternateContent xmlns:mc="http://schemas.openxmlformats.org/markup-compatibility/2006">
              <mc:Choice xmlns:v="urn:schemas-microsoft-com:vml" Requires="v">
                <p:oleObj spid="_x0000_s36027" name="Формула" r:id="rId6" imgW="1955520" imgH="558720" progId="Equation.3">
                  <p:embed/>
                </p:oleObj>
              </mc:Choice>
              <mc:Fallback>
                <p:oleObj name="Формула" r:id="rId6" imgW="1955520" imgH="558720" progId="Equation.3">
                  <p:embed/>
                  <p:pic>
                    <p:nvPicPr>
                      <p:cNvPr id="0" name="Объект 1"/>
                      <p:cNvPicPr>
                        <a:picLocks noChangeAspect="1" noChangeArrowheads="1"/>
                      </p:cNvPicPr>
                      <p:nvPr/>
                    </p:nvPicPr>
                    <p:blipFill>
                      <a:blip r:embed="rId7"/>
                      <a:srcRect/>
                      <a:stretch>
                        <a:fillRect/>
                      </a:stretch>
                    </p:blipFill>
                    <p:spPr bwMode="auto">
                      <a:xfrm>
                        <a:off x="3275856" y="4584799"/>
                        <a:ext cx="3032125" cy="86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88653381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9" name="Прямоугольник 8"/>
              <p:cNvSpPr/>
              <p:nvPr/>
            </p:nvSpPr>
            <p:spPr>
              <a:xfrm>
                <a:off x="611560" y="692696"/>
                <a:ext cx="7992888" cy="5855577"/>
              </a:xfrm>
              <a:prstGeom prst="rect">
                <a:avLst/>
              </a:prstGeom>
            </p:spPr>
            <p:txBody>
              <a:bodyPr wrap="square">
                <a:spAutoFit/>
              </a:bodyPr>
              <a:lstStyle/>
              <a:p>
                <a:r>
                  <a:rPr lang="en-US" dirty="0" smtClean="0"/>
                  <a:t>The solution </a:t>
                </a:r>
                <a:r>
                  <a:rPr lang="de-DE" i="1" dirty="0">
                    <a:latin typeface="Times New Roman"/>
                    <a:ea typeface="Arial Unicode MS"/>
                    <a:sym typeface="Symbol"/>
                  </a:rPr>
                  <a:t></a:t>
                </a:r>
                <a:r>
                  <a:rPr lang="de-DE" i="1" baseline="-25000" dirty="0">
                    <a:latin typeface="Times New Roman"/>
                    <a:ea typeface="Arial Unicode MS"/>
                    <a:sym typeface="Symbol"/>
                  </a:rPr>
                  <a:t>r</a:t>
                </a:r>
                <a:r>
                  <a:rPr lang="de-DE" dirty="0">
                    <a:latin typeface="Times New Roman"/>
                    <a:ea typeface="Arial Unicode MS"/>
                    <a:sym typeface="Symbol"/>
                  </a:rPr>
                  <a:t>(</a:t>
                </a:r>
                <a:r>
                  <a:rPr lang="de-DE" i="1" dirty="0">
                    <a:latin typeface="Times New Roman"/>
                    <a:ea typeface="Arial Unicode MS"/>
                    <a:sym typeface="Symbol"/>
                  </a:rPr>
                  <a:t></a:t>
                </a:r>
                <a:r>
                  <a:rPr lang="de-DE" dirty="0">
                    <a:latin typeface="Times New Roman"/>
                    <a:ea typeface="Arial Unicode MS"/>
                    <a:sym typeface="Symbol"/>
                  </a:rPr>
                  <a:t>) = </a:t>
                </a:r>
                <a14:m>
                  <m:oMath xmlns:m="http://schemas.openxmlformats.org/officeDocument/2006/math">
                    <m:bar>
                      <m:barPr>
                        <m:pos m:val="top"/>
                        <m:ctrlPr>
                          <a:rPr lang="de-DE" i="1">
                            <a:latin typeface="Cambria Math"/>
                            <a:ea typeface="Arial Unicode MS"/>
                            <a:sym typeface="Symbol"/>
                          </a:rPr>
                        </m:ctrlPr>
                      </m:barPr>
                      <m:e>
                        <m:r>
                          <m:rPr>
                            <m:nor/>
                          </m:rPr>
                          <a:rPr lang="de-DE" i="1" dirty="0">
                            <a:latin typeface="Times New Roman"/>
                            <a:ea typeface="Arial Unicode MS"/>
                            <a:sym typeface="Symbol"/>
                          </a:rPr>
                          <m:t></m:t>
                        </m:r>
                      </m:e>
                    </m:bar>
                  </m:oMath>
                </a14:m>
                <a:r>
                  <a:rPr lang="de-DE" i="1" baseline="-25000" dirty="0">
                    <a:latin typeface="Times New Roman"/>
                    <a:ea typeface="Arial Unicode MS"/>
                    <a:sym typeface="Symbol"/>
                  </a:rPr>
                  <a:t> r</a:t>
                </a:r>
                <a:r>
                  <a:rPr lang="de-DE" dirty="0">
                    <a:latin typeface="Times New Roman"/>
                    <a:ea typeface="Arial Unicode MS"/>
                    <a:sym typeface="Symbol"/>
                  </a:rPr>
                  <a:t>(</a:t>
                </a:r>
                <a:r>
                  <a:rPr lang="de-DE" i="1" dirty="0">
                    <a:latin typeface="Times New Roman"/>
                    <a:ea typeface="Arial Unicode MS"/>
                    <a:sym typeface="Symbol"/>
                  </a:rPr>
                  <a:t></a:t>
                </a:r>
                <a:r>
                  <a:rPr lang="de-DE" dirty="0">
                    <a:latin typeface="Times New Roman"/>
                    <a:ea typeface="Arial Unicode MS"/>
                    <a:sym typeface="Symbol"/>
                  </a:rPr>
                  <a:t>) + </a:t>
                </a:r>
                <a14:m>
                  <m:oMath xmlns:m="http://schemas.openxmlformats.org/officeDocument/2006/math">
                    <m:acc>
                      <m:accPr>
                        <m:chr m:val="̃"/>
                        <m:ctrlPr>
                          <a:rPr lang="de-DE" i="1">
                            <a:latin typeface="Cambria Math"/>
                            <a:ea typeface="Arial Unicode MS"/>
                            <a:sym typeface="Symbol"/>
                          </a:rPr>
                        </m:ctrlPr>
                      </m:accPr>
                      <m:e>
                        <m:r>
                          <m:rPr>
                            <m:nor/>
                          </m:rPr>
                          <a:rPr lang="de-DE" i="1" dirty="0">
                            <a:latin typeface="Times New Roman"/>
                            <a:ea typeface="Arial Unicode MS"/>
                            <a:sym typeface="Symbol"/>
                          </a:rPr>
                          <m:t></m:t>
                        </m:r>
                      </m:e>
                    </m:acc>
                  </m:oMath>
                </a14:m>
                <a:r>
                  <a:rPr lang="de-DE" dirty="0">
                    <a:latin typeface="Times New Roman"/>
                    <a:ea typeface="Arial Unicode MS"/>
                    <a:sym typeface="Symbol"/>
                  </a:rPr>
                  <a:t> </a:t>
                </a:r>
                <a:r>
                  <a:rPr lang="de-DE" i="1" baseline="-25000" dirty="0">
                    <a:latin typeface="Times New Roman"/>
                    <a:ea typeface="Arial Unicode MS"/>
                    <a:sym typeface="Symbol"/>
                  </a:rPr>
                  <a:t>r</a:t>
                </a:r>
                <a:r>
                  <a:rPr lang="de-DE" dirty="0">
                    <a:latin typeface="Times New Roman"/>
                    <a:ea typeface="Arial Unicode MS"/>
                    <a:sym typeface="Symbol"/>
                  </a:rPr>
                  <a:t>(</a:t>
                </a:r>
                <a:r>
                  <a:rPr lang="de-DE" i="1" dirty="0">
                    <a:latin typeface="Times New Roman"/>
                    <a:ea typeface="Arial Unicode MS"/>
                    <a:sym typeface="Symbol"/>
                  </a:rPr>
                  <a:t></a:t>
                </a:r>
                <a:r>
                  <a:rPr lang="de-DE" dirty="0" smtClean="0">
                    <a:latin typeface="Times New Roman"/>
                    <a:ea typeface="Arial Unicode MS"/>
                    <a:sym typeface="Symbol"/>
                  </a:rPr>
                  <a:t>)</a:t>
                </a:r>
                <a:r>
                  <a:rPr lang="en-US" dirty="0" smtClean="0"/>
                  <a:t> </a:t>
                </a:r>
                <a:r>
                  <a:rPr lang="en-US" dirty="0"/>
                  <a:t>can be directly calculated </a:t>
                </a:r>
                <a:r>
                  <a:rPr lang="en-US" dirty="0" smtClean="0"/>
                  <a:t>by formula</a:t>
                </a:r>
              </a:p>
              <a:p>
                <a:endParaRPr lang="en-US" dirty="0"/>
              </a:p>
              <a:p>
                <a:endParaRPr lang="en-US" dirty="0" smtClean="0"/>
              </a:p>
              <a:p>
                <a:endParaRPr lang="en-US" dirty="0"/>
              </a:p>
              <a:p>
                <a:endParaRPr lang="en-US" dirty="0" smtClean="0"/>
              </a:p>
              <a:p>
                <a:pPr algn="just">
                  <a:lnSpc>
                    <a:spcPct val="150000"/>
                  </a:lnSpc>
                </a:pPr>
                <a:r>
                  <a:rPr lang="en-US" dirty="0" smtClean="0"/>
                  <a:t>The </a:t>
                </a:r>
                <a:r>
                  <a:rPr lang="en-US" dirty="0"/>
                  <a:t>process </a:t>
                </a:r>
                <a:r>
                  <a:rPr lang="en-GB" i="1" dirty="0" smtClean="0">
                    <a:sym typeface="Symbol"/>
                  </a:rPr>
                  <a:t></a:t>
                </a:r>
                <a:r>
                  <a:rPr lang="en-GB" baseline="-25000" dirty="0" smtClean="0">
                    <a:sym typeface="Symbol"/>
                  </a:rPr>
                  <a:t>0</a:t>
                </a:r>
                <a:r>
                  <a:rPr lang="en-GB" dirty="0" smtClean="0"/>
                  <a:t>(</a:t>
                </a:r>
                <a:r>
                  <a:rPr lang="en-GB" i="1" dirty="0">
                    <a:sym typeface="Symbol"/>
                  </a:rPr>
                  <a:t></a:t>
                </a:r>
                <a:r>
                  <a:rPr lang="en-GB" dirty="0"/>
                  <a:t>) represents relatively small fast oscillations near the </a:t>
                </a:r>
                <a:r>
                  <a:rPr lang="en-GB" dirty="0" smtClean="0"/>
                  <a:t>quasi-steady state </a:t>
                </a:r>
                <a14:m>
                  <m:oMath xmlns:m="http://schemas.openxmlformats.org/officeDocument/2006/math">
                    <m:bar>
                      <m:barPr>
                        <m:pos m:val="top"/>
                        <m:ctrlPr>
                          <a:rPr lang="de-DE" i="1">
                            <a:latin typeface="Cambria Math"/>
                            <a:ea typeface="Arial Unicode MS"/>
                            <a:sym typeface="Symbol"/>
                          </a:rPr>
                        </m:ctrlPr>
                      </m:barPr>
                      <m:e>
                        <m:r>
                          <m:rPr>
                            <m:nor/>
                          </m:rPr>
                          <a:rPr lang="de-DE" i="1" dirty="0">
                            <a:latin typeface="Times New Roman"/>
                            <a:ea typeface="Arial Unicode MS"/>
                            <a:sym typeface="Symbol"/>
                          </a:rPr>
                          <m:t></m:t>
                        </m:r>
                      </m:e>
                    </m:bar>
                  </m:oMath>
                </a14:m>
                <a:r>
                  <a:rPr lang="de-DE" i="1" baseline="-25000" dirty="0">
                    <a:latin typeface="Times New Roman"/>
                    <a:ea typeface="Arial Unicode MS"/>
                    <a:sym typeface="Symbol"/>
                  </a:rPr>
                  <a:t> </a:t>
                </a:r>
                <a:r>
                  <a:rPr lang="de-DE" baseline="-25000" dirty="0" smtClean="0">
                    <a:latin typeface="Times New Roman"/>
                    <a:ea typeface="Arial Unicode MS"/>
                    <a:sym typeface="Symbol"/>
                  </a:rPr>
                  <a:t>0</a:t>
                </a:r>
                <a:r>
                  <a:rPr lang="de-DE" dirty="0" smtClean="0">
                    <a:latin typeface="Times New Roman"/>
                    <a:ea typeface="Arial Unicode MS"/>
                    <a:sym typeface="Symbol"/>
                  </a:rPr>
                  <a:t>(</a:t>
                </a:r>
                <a:r>
                  <a:rPr lang="de-DE" i="1" dirty="0">
                    <a:latin typeface="Times New Roman"/>
                    <a:ea typeface="Arial Unicode MS"/>
                    <a:sym typeface="Symbol"/>
                  </a:rPr>
                  <a:t></a:t>
                </a:r>
                <a:r>
                  <a:rPr lang="de-DE" dirty="0" smtClean="0">
                    <a:latin typeface="Times New Roman"/>
                    <a:ea typeface="Arial Unicode MS"/>
                    <a:sym typeface="Symbol"/>
                  </a:rPr>
                  <a:t>)</a:t>
                </a:r>
                <a:r>
                  <a:rPr lang="en-GB" dirty="0" smtClean="0"/>
                  <a:t>. </a:t>
                </a:r>
                <a:r>
                  <a:rPr lang="en-GB" dirty="0"/>
                  <a:t>Since fast oscillations make an insignificant contribution to the value of </a:t>
                </a:r>
                <a:r>
                  <a:rPr lang="en-GB" dirty="0" smtClean="0"/>
                  <a:t>the integral, an </a:t>
                </a:r>
                <a:r>
                  <a:rPr lang="en-US" dirty="0"/>
                  <a:t>approximate </a:t>
                </a:r>
                <a:r>
                  <a:rPr lang="en-US" dirty="0" smtClean="0"/>
                  <a:t>solution for </a:t>
                </a:r>
                <a:r>
                  <a:rPr lang="en-GB" i="1" dirty="0" smtClean="0">
                    <a:sym typeface="Symbol"/>
                  </a:rPr>
                  <a:t></a:t>
                </a:r>
                <a:r>
                  <a:rPr lang="en-GB" baseline="-25000" dirty="0" smtClean="0">
                    <a:sym typeface="Symbol"/>
                  </a:rPr>
                  <a:t>1</a:t>
                </a:r>
                <a:r>
                  <a:rPr lang="en-GB" dirty="0" smtClean="0"/>
                  <a:t>(</a:t>
                </a:r>
                <a:r>
                  <a:rPr lang="en-GB" i="1" dirty="0">
                    <a:sym typeface="Symbol"/>
                  </a:rPr>
                  <a:t></a:t>
                </a:r>
                <a:r>
                  <a:rPr lang="en-GB" dirty="0"/>
                  <a:t>)</a:t>
                </a:r>
                <a:r>
                  <a:rPr lang="en-US" dirty="0" smtClean="0"/>
                  <a:t> </a:t>
                </a:r>
                <a:r>
                  <a:rPr lang="en-US" dirty="0"/>
                  <a:t>takes the form</a:t>
                </a:r>
                <a:r>
                  <a:rPr lang="en-US" dirty="0" smtClean="0"/>
                  <a:t>:</a:t>
                </a:r>
              </a:p>
              <a:p>
                <a:pPr algn="just">
                  <a:lnSpc>
                    <a:spcPct val="150000"/>
                  </a:lnSpc>
                </a:pPr>
                <a:endParaRPr lang="en-US" dirty="0"/>
              </a:p>
              <a:p>
                <a:pPr algn="just">
                  <a:lnSpc>
                    <a:spcPct val="150000"/>
                  </a:lnSpc>
                </a:pPr>
                <a:endParaRPr lang="en-US" dirty="0" smtClean="0"/>
              </a:p>
              <a:p>
                <a:pPr algn="just">
                  <a:lnSpc>
                    <a:spcPct val="150000"/>
                  </a:lnSpc>
                </a:pPr>
                <a:endParaRPr lang="en-US" dirty="0" smtClean="0"/>
              </a:p>
              <a:p>
                <a:pPr algn="just">
                  <a:lnSpc>
                    <a:spcPct val="150000"/>
                  </a:lnSpc>
                </a:pPr>
                <a:r>
                  <a:rPr lang="en-US" dirty="0" smtClean="0"/>
                  <a:t>In the system with coupling </a:t>
                </a:r>
                <a:r>
                  <a:rPr lang="en-US" i="1" dirty="0" smtClean="0"/>
                  <a:t>µ</a:t>
                </a:r>
                <a:r>
                  <a:rPr lang="en-US" baseline="-25000" dirty="0" smtClean="0"/>
                  <a:t>1</a:t>
                </a:r>
                <a:r>
                  <a:rPr lang="en-US" dirty="0" smtClean="0"/>
                  <a:t> = 0.25 we obtain the period of oscillations </a:t>
                </a:r>
                <a:r>
                  <a:rPr lang="en-US" i="1" dirty="0" smtClean="0"/>
                  <a:t>T</a:t>
                </a:r>
                <a:r>
                  <a:rPr lang="en-US" baseline="-25000" dirty="0" smtClean="0"/>
                  <a:t>1</a:t>
                </a:r>
                <a:r>
                  <a:rPr lang="en-US" dirty="0" smtClean="0"/>
                  <a:t> = 2</a:t>
                </a:r>
                <a:r>
                  <a:rPr lang="en-US" i="1" dirty="0" smtClean="0"/>
                  <a:t>π/µ</a:t>
                </a:r>
                <a:r>
                  <a:rPr lang="en-US" baseline="-25000" dirty="0" smtClean="0"/>
                  <a:t>1</a:t>
                </a:r>
                <a:r>
                  <a:rPr lang="en-US" dirty="0" smtClean="0"/>
                  <a:t> </a:t>
                </a:r>
                <a:r>
                  <a:rPr lang="en-US" dirty="0" smtClean="0">
                    <a:sym typeface="Symbol"/>
                  </a:rPr>
                  <a:t></a:t>
                </a:r>
                <a:r>
                  <a:rPr lang="en-US" dirty="0" smtClean="0"/>
                  <a:t> 25.12 and the amplitude </a:t>
                </a:r>
                <a14:m>
                  <m:oMath xmlns:m="http://schemas.openxmlformats.org/officeDocument/2006/math">
                    <m:acc>
                      <m:accPr>
                        <m:chr m:val="̃"/>
                        <m:ctrlPr>
                          <a:rPr lang="en-US" i="1" smtClean="0">
                            <a:latin typeface="Cambria Math"/>
                          </a:rPr>
                        </m:ctrlPr>
                      </m:accPr>
                      <m:e>
                        <m:r>
                          <a:rPr lang="en-US" b="0" i="1" smtClean="0">
                            <a:latin typeface="Cambria Math"/>
                          </a:rPr>
                          <m:t>𝑎</m:t>
                        </m:r>
                      </m:e>
                    </m:acc>
                  </m:oMath>
                </a14:m>
                <a:r>
                  <a:rPr lang="de-DE" baseline="-25000" dirty="0" smtClean="0">
                    <a:latin typeface="Times New Roman"/>
                    <a:ea typeface="Arial Unicode MS"/>
                    <a:sym typeface="Symbol"/>
                  </a:rPr>
                  <a:t>1 </a:t>
                </a:r>
                <a:r>
                  <a:rPr lang="de-DE" dirty="0" smtClean="0">
                    <a:latin typeface="Times New Roman"/>
                    <a:ea typeface="Arial Unicode MS"/>
                    <a:sym typeface="Symbol"/>
                  </a:rPr>
                  <a:t>= |</a:t>
                </a:r>
                <a14:m>
                  <m:oMath xmlns:m="http://schemas.openxmlformats.org/officeDocument/2006/math">
                    <m:bar>
                      <m:barPr>
                        <m:pos m:val="top"/>
                        <m:ctrlPr>
                          <a:rPr lang="de-DE" i="1">
                            <a:latin typeface="Cambria Math"/>
                            <a:ea typeface="Arial Unicode MS"/>
                            <a:sym typeface="Symbol"/>
                          </a:rPr>
                        </m:ctrlPr>
                      </m:barPr>
                      <m:e>
                        <m:r>
                          <m:rPr>
                            <m:nor/>
                          </m:rPr>
                          <a:rPr lang="de-DE" i="1" dirty="0">
                            <a:latin typeface="Times New Roman"/>
                            <a:ea typeface="Arial Unicode MS"/>
                            <a:sym typeface="Symbol"/>
                          </a:rPr>
                          <m:t></m:t>
                        </m:r>
                      </m:e>
                    </m:bar>
                  </m:oMath>
                </a14:m>
                <a:r>
                  <a:rPr lang="de-DE" i="1" baseline="-25000" dirty="0">
                    <a:latin typeface="Times New Roman"/>
                    <a:ea typeface="Arial Unicode MS"/>
                    <a:sym typeface="Symbol"/>
                  </a:rPr>
                  <a:t> </a:t>
                </a:r>
                <a:r>
                  <a:rPr lang="de-DE" baseline="-25000" dirty="0" smtClean="0">
                    <a:latin typeface="Times New Roman"/>
                    <a:ea typeface="Arial Unicode MS"/>
                    <a:sym typeface="Symbol"/>
                  </a:rPr>
                  <a:t>0</a:t>
                </a:r>
                <a:r>
                  <a:rPr lang="de-DE" dirty="0" smtClean="0">
                    <a:latin typeface="Times New Roman"/>
                    <a:ea typeface="Arial Unicode MS"/>
                    <a:sym typeface="Symbol"/>
                  </a:rPr>
                  <a:t>(0)| = 1</a:t>
                </a:r>
                <a:r>
                  <a:rPr lang="en-US" dirty="0" smtClean="0"/>
                  <a:t>; both these values are close to the corresponding parameters in Fig. 3</a:t>
                </a:r>
              </a:p>
              <a:p>
                <a:pPr algn="ctr">
                  <a:lnSpc>
                    <a:spcPct val="200000"/>
                  </a:lnSpc>
                </a:pPr>
                <a:endParaRPr lang="en-US" dirty="0" smtClean="0">
                  <a:ea typeface="Cambria Math"/>
                </a:endParaRPr>
              </a:p>
            </p:txBody>
          </p:sp>
        </mc:Choice>
        <mc:Fallback xmlns="">
          <p:sp>
            <p:nvSpPr>
              <p:cNvPr id="9" name="Прямоугольник 8"/>
              <p:cNvSpPr>
                <a:spLocks noRot="1" noChangeAspect="1" noMove="1" noResize="1" noEditPoints="1" noAdjustHandles="1" noChangeArrowheads="1" noChangeShapeType="1" noTextEdit="1"/>
              </p:cNvSpPr>
              <p:nvPr/>
            </p:nvSpPr>
            <p:spPr>
              <a:xfrm>
                <a:off x="611560" y="692696"/>
                <a:ext cx="7992888" cy="5855577"/>
              </a:xfrm>
              <a:prstGeom prst="rect">
                <a:avLst/>
              </a:prstGeom>
              <a:blipFill rotWithShape="1">
                <a:blip r:embed="rId3"/>
                <a:stretch>
                  <a:fillRect l="-610" t="-729" r="-686"/>
                </a:stretch>
              </a:blipFill>
            </p:spPr>
            <p:txBody>
              <a:bodyPr/>
              <a:lstStyle/>
              <a:p>
                <a:r>
                  <a:rPr lang="en-US">
                    <a:noFill/>
                  </a:rPr>
                  <a:t> </a:t>
                </a:r>
              </a:p>
            </p:txBody>
          </p:sp>
        </mc:Fallback>
      </mc:AlternateContent>
      <p:graphicFrame>
        <p:nvGraphicFramePr>
          <p:cNvPr id="10" name="Объект 9"/>
          <p:cNvGraphicFramePr>
            <a:graphicFrameLocks noChangeAspect="1"/>
          </p:cNvGraphicFramePr>
          <p:nvPr>
            <p:extLst>
              <p:ext uri="{D42A27DB-BD31-4B8C-83A1-F6EECF244321}">
                <p14:modId xmlns:p14="http://schemas.microsoft.com/office/powerpoint/2010/main" val="3915064807"/>
              </p:ext>
            </p:extLst>
          </p:nvPr>
        </p:nvGraphicFramePr>
        <p:xfrm>
          <a:off x="3192463" y="1196752"/>
          <a:ext cx="2830512" cy="908050"/>
        </p:xfrm>
        <a:graphic>
          <a:graphicData uri="http://schemas.openxmlformats.org/presentationml/2006/ole">
            <mc:AlternateContent xmlns:mc="http://schemas.openxmlformats.org/markup-compatibility/2006">
              <mc:Choice xmlns:v="urn:schemas-microsoft-com:vml" Requires="v">
                <p:oleObj spid="_x0000_s14875" name="Формула" r:id="rId4" imgW="1739880" imgH="558720" progId="Equation.3">
                  <p:embed/>
                </p:oleObj>
              </mc:Choice>
              <mc:Fallback>
                <p:oleObj name="Формула" r:id="rId4" imgW="1739880" imgH="558720" progId="Equation.3">
                  <p:embed/>
                  <p:pic>
                    <p:nvPicPr>
                      <p:cNvPr id="0" name=""/>
                      <p:cNvPicPr/>
                      <p:nvPr/>
                    </p:nvPicPr>
                    <p:blipFill>
                      <a:blip r:embed="rId5"/>
                      <a:stretch>
                        <a:fillRect/>
                      </a:stretch>
                    </p:blipFill>
                    <p:spPr>
                      <a:xfrm>
                        <a:off x="3192463" y="1196752"/>
                        <a:ext cx="2830512" cy="908050"/>
                      </a:xfrm>
                      <a:prstGeom prst="rect">
                        <a:avLst/>
                      </a:prstGeom>
                    </p:spPr>
                  </p:pic>
                </p:oleObj>
              </mc:Fallback>
            </mc:AlternateContent>
          </a:graphicData>
        </a:graphic>
      </p:graphicFrame>
      <p:graphicFrame>
        <p:nvGraphicFramePr>
          <p:cNvPr id="2" name="Объект 1"/>
          <p:cNvGraphicFramePr>
            <a:graphicFrameLocks noChangeAspect="1"/>
          </p:cNvGraphicFramePr>
          <p:nvPr>
            <p:extLst>
              <p:ext uri="{D42A27DB-BD31-4B8C-83A1-F6EECF244321}">
                <p14:modId xmlns:p14="http://schemas.microsoft.com/office/powerpoint/2010/main" val="220976098"/>
              </p:ext>
            </p:extLst>
          </p:nvPr>
        </p:nvGraphicFramePr>
        <p:xfrm>
          <a:off x="1766888" y="3594100"/>
          <a:ext cx="5976937" cy="901700"/>
        </p:xfrm>
        <a:graphic>
          <a:graphicData uri="http://schemas.openxmlformats.org/presentationml/2006/ole">
            <mc:AlternateContent xmlns:mc="http://schemas.openxmlformats.org/markup-compatibility/2006">
              <mc:Choice xmlns:v="urn:schemas-microsoft-com:vml" Requires="v">
                <p:oleObj spid="_x0000_s14876" name="Формула" r:id="rId6" imgW="3530520" imgH="533160" progId="Equation.3">
                  <p:embed/>
                </p:oleObj>
              </mc:Choice>
              <mc:Fallback>
                <p:oleObj name="Формула" r:id="rId6" imgW="3530520" imgH="533160" progId="Equation.3">
                  <p:embed/>
                  <p:pic>
                    <p:nvPicPr>
                      <p:cNvPr id="0" name=""/>
                      <p:cNvPicPr/>
                      <p:nvPr/>
                    </p:nvPicPr>
                    <p:blipFill>
                      <a:blip r:embed="rId7"/>
                      <a:stretch>
                        <a:fillRect/>
                      </a:stretch>
                    </p:blipFill>
                    <p:spPr>
                      <a:xfrm>
                        <a:off x="1766888" y="3594100"/>
                        <a:ext cx="5976937" cy="901700"/>
                      </a:xfrm>
                      <a:prstGeom prst="rect">
                        <a:avLst/>
                      </a:prstGeom>
                    </p:spPr>
                  </p:pic>
                </p:oleObj>
              </mc:Fallback>
            </mc:AlternateContent>
          </a:graphicData>
        </a:graphic>
      </p:graphicFrame>
    </p:spTree>
    <p:extLst>
      <p:ext uri="{BB962C8B-B14F-4D97-AF65-F5344CB8AC3E}">
        <p14:creationId xmlns:p14="http://schemas.microsoft.com/office/powerpoint/2010/main" val="13981158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928744" y="476672"/>
            <a:ext cx="5286512" cy="430887"/>
          </a:xfrm>
          <a:prstGeom prst="rect">
            <a:avLst/>
          </a:prstGeom>
        </p:spPr>
        <p:txBody>
          <a:bodyPr wrap="none">
            <a:spAutoFit/>
          </a:bodyPr>
          <a:lstStyle/>
          <a:p>
            <a:r>
              <a:rPr lang="en-GB" sz="2200" b="1" dirty="0" smtClean="0">
                <a:solidFill>
                  <a:srgbClr val="0070C0"/>
                </a:solidFill>
              </a:rPr>
              <a:t>SATURATION IN THE 2DOF SYSTEM</a:t>
            </a:r>
            <a:endParaRPr lang="en-GB" sz="2200" dirty="0">
              <a:solidFill>
                <a:srgbClr val="0070C0"/>
              </a:solidFill>
            </a:endParaRPr>
          </a:p>
        </p:txBody>
      </p:sp>
      <mc:AlternateContent xmlns:mc="http://schemas.openxmlformats.org/markup-compatibility/2006" xmlns:a14="http://schemas.microsoft.com/office/drawing/2010/main">
        <mc:Choice Requires="a14">
          <p:sp>
            <p:nvSpPr>
              <p:cNvPr id="5" name="Прямоугольник 4"/>
              <p:cNvSpPr/>
              <p:nvPr/>
            </p:nvSpPr>
            <p:spPr>
              <a:xfrm>
                <a:off x="611560" y="980728"/>
                <a:ext cx="7920880" cy="5367623"/>
              </a:xfrm>
              <a:prstGeom prst="rect">
                <a:avLst/>
              </a:prstGeom>
            </p:spPr>
            <p:txBody>
              <a:bodyPr wrap="square">
                <a:spAutoFit/>
              </a:bodyPr>
              <a:lstStyle/>
              <a:p>
                <a:pPr>
                  <a:lnSpc>
                    <a:spcPct val="130000"/>
                  </a:lnSpc>
                </a:pPr>
                <a:r>
                  <a:rPr lang="en-GB" dirty="0" smtClean="0"/>
                  <a:t>Transition from AR </a:t>
                </a:r>
                <a:r>
                  <a:rPr lang="en-GB" dirty="0"/>
                  <a:t>to bounded oscillations in a single Duffing oscillator </a:t>
                </a:r>
                <a:r>
                  <a:rPr lang="en-GB" dirty="0" smtClean="0"/>
                  <a:t>occurs with </a:t>
                </a:r>
                <a:r>
                  <a:rPr lang="en-GB" dirty="0"/>
                  <a:t>rate </a:t>
                </a:r>
                <a:r>
                  <a:rPr lang="en-GB" i="1" dirty="0">
                    <a:sym typeface="Symbol"/>
                  </a:rPr>
                  <a:t></a:t>
                </a:r>
                <a:r>
                  <a:rPr lang="en-GB" dirty="0"/>
                  <a:t> &gt; </a:t>
                </a:r>
                <a:r>
                  <a:rPr lang="en-GB" i="1" dirty="0">
                    <a:sym typeface="Symbol"/>
                  </a:rPr>
                  <a:t></a:t>
                </a:r>
                <a:r>
                  <a:rPr lang="en-GB" baseline="30000" dirty="0"/>
                  <a:t>*</a:t>
                </a:r>
                <a:r>
                  <a:rPr lang="en-GB" dirty="0"/>
                  <a:t>. </a:t>
                </a:r>
                <a:endParaRPr lang="en-GB" dirty="0" smtClean="0"/>
              </a:p>
              <a:p>
                <a:pPr algn="ctr">
                  <a:lnSpc>
                    <a:spcPct val="150000"/>
                  </a:lnSpc>
                </a:pPr>
                <a:r>
                  <a:rPr lang="en-US" dirty="0" smtClean="0"/>
                  <a:t>Example: </a:t>
                </a:r>
                <a:r>
                  <a:rPr lang="en-GB" i="1" dirty="0" smtClean="0">
                    <a:sym typeface="Symbol"/>
                  </a:rPr>
                  <a:t></a:t>
                </a:r>
                <a:r>
                  <a:rPr lang="en-GB" i="1" dirty="0" smtClean="0"/>
                  <a:t> </a:t>
                </a:r>
                <a:r>
                  <a:rPr lang="en-GB" dirty="0" smtClean="0"/>
                  <a:t>= 0.05,</a:t>
                </a:r>
                <a:r>
                  <a:rPr lang="en-GB" i="1" dirty="0" smtClean="0"/>
                  <a:t> </a:t>
                </a:r>
                <a:r>
                  <a:rPr lang="en-GB" b="1" i="1" dirty="0" smtClean="0">
                    <a:sym typeface="Symbol"/>
                  </a:rPr>
                  <a:t></a:t>
                </a:r>
                <a:r>
                  <a:rPr lang="en-GB" b="1" dirty="0" smtClean="0"/>
                  <a:t> = 0.065 &gt; </a:t>
                </a:r>
                <a:r>
                  <a:rPr lang="en-GB" b="1" i="1" dirty="0" smtClean="0">
                    <a:sym typeface="Symbol"/>
                  </a:rPr>
                  <a:t></a:t>
                </a:r>
                <a:r>
                  <a:rPr lang="en-GB" b="1" baseline="30000" dirty="0" smtClean="0"/>
                  <a:t>*</a:t>
                </a:r>
                <a:r>
                  <a:rPr lang="en-GB" b="1" dirty="0" smtClean="0"/>
                  <a:t> </a:t>
                </a:r>
                <a:r>
                  <a:rPr lang="en-US" b="1" dirty="0" smtClean="0">
                    <a:sym typeface="Symbol"/>
                  </a:rPr>
                  <a:t></a:t>
                </a:r>
                <a:r>
                  <a:rPr lang="en-GB" b="1" dirty="0" smtClean="0"/>
                  <a:t> 0.06</a:t>
                </a:r>
                <a:r>
                  <a:rPr lang="en-GB" dirty="0" smtClean="0"/>
                  <a:t>, </a:t>
                </a:r>
                <a:r>
                  <a:rPr lang="en-GB" i="1" dirty="0" smtClean="0"/>
                  <a:t>µ</a:t>
                </a:r>
                <a:r>
                  <a:rPr lang="en-GB" dirty="0" smtClean="0"/>
                  <a:t> = 0.02 &lt;&lt;</a:t>
                </a:r>
                <a:r>
                  <a:rPr lang="en-GB" i="1" dirty="0" smtClean="0"/>
                  <a:t> µ</a:t>
                </a:r>
                <a:r>
                  <a:rPr lang="en-GB" baseline="-25000" dirty="0" smtClean="0"/>
                  <a:t>1</a:t>
                </a:r>
                <a:r>
                  <a:rPr lang="en-GB" dirty="0" smtClean="0"/>
                  <a:t> = 0.25; </a:t>
                </a:r>
                <a:r>
                  <a:rPr lang="en-GB" i="1" dirty="0" smtClean="0"/>
                  <a:t>f</a:t>
                </a:r>
                <a:r>
                  <a:rPr lang="en-GB" dirty="0" smtClean="0"/>
                  <a:t> = 0.34.</a:t>
                </a:r>
              </a:p>
              <a:p>
                <a:pPr algn="ctr">
                  <a:lnSpc>
                    <a:spcPct val="150000"/>
                  </a:lnSpc>
                </a:pPr>
                <a:endParaRPr lang="en-GB" dirty="0"/>
              </a:p>
              <a:p>
                <a:pPr algn="ctr">
                  <a:lnSpc>
                    <a:spcPct val="150000"/>
                  </a:lnSpc>
                </a:pPr>
                <a:endParaRPr lang="en-GB" dirty="0" smtClean="0"/>
              </a:p>
              <a:p>
                <a:pPr algn="ctr">
                  <a:lnSpc>
                    <a:spcPct val="150000"/>
                  </a:lnSpc>
                </a:pPr>
                <a:endParaRPr lang="en-GB" dirty="0"/>
              </a:p>
              <a:p>
                <a:pPr algn="ctr">
                  <a:lnSpc>
                    <a:spcPct val="150000"/>
                  </a:lnSpc>
                </a:pPr>
                <a:endParaRPr lang="en-GB" dirty="0" smtClean="0"/>
              </a:p>
              <a:p>
                <a:pPr algn="ctr">
                  <a:lnSpc>
                    <a:spcPct val="150000"/>
                  </a:lnSpc>
                </a:pPr>
                <a:endParaRPr lang="en-GB" dirty="0"/>
              </a:p>
              <a:p>
                <a:pPr algn="ctr">
                  <a:lnSpc>
                    <a:spcPct val="150000"/>
                  </a:lnSpc>
                </a:pPr>
                <a:endParaRPr lang="en-GB" dirty="0" smtClean="0"/>
              </a:p>
              <a:p>
                <a:pPr algn="just">
                  <a:lnSpc>
                    <a:spcPct val="120000"/>
                  </a:lnSpc>
                  <a:spcBef>
                    <a:spcPts val="600"/>
                  </a:spcBef>
                </a:pPr>
                <a:r>
                  <a:rPr lang="en-US" sz="1600" b="1" dirty="0" smtClean="0"/>
                  <a:t>Fig. 6.</a:t>
                </a:r>
                <a:r>
                  <a:rPr lang="en-US" sz="1600" dirty="0" smtClean="0"/>
                  <a:t> </a:t>
                </a:r>
                <a:r>
                  <a:rPr lang="en-US" sz="1600" dirty="0"/>
                  <a:t>Saturation in the 2DOF system (solid lines); </a:t>
                </a:r>
                <a:r>
                  <a:rPr lang="en-US" sz="1600" b="1" dirty="0" smtClean="0">
                    <a:solidFill>
                      <a:srgbClr val="FF0000"/>
                    </a:solidFill>
                  </a:rPr>
                  <a:t>red dashed </a:t>
                </a:r>
                <a:r>
                  <a:rPr lang="en-US" sz="1600" b="1" dirty="0">
                    <a:solidFill>
                      <a:srgbClr val="FF0000"/>
                    </a:solidFill>
                  </a:rPr>
                  <a:t>lines </a:t>
                </a:r>
                <a:r>
                  <a:rPr lang="en-US" sz="1600" dirty="0"/>
                  <a:t>depict </a:t>
                </a:r>
                <a:r>
                  <a:rPr lang="en-US" sz="1600" dirty="0" smtClean="0"/>
                  <a:t>limiting </a:t>
                </a:r>
                <a:r>
                  <a:rPr lang="en-US" sz="1600" dirty="0"/>
                  <a:t>levels </a:t>
                </a:r>
                <a14:m>
                  <m:oMath xmlns:m="http://schemas.openxmlformats.org/officeDocument/2006/math">
                    <m:acc>
                      <m:accPr>
                        <m:chr m:val="̅"/>
                        <m:ctrlPr>
                          <a:rPr lang="en-US" sz="1600" i="1">
                            <a:latin typeface="Cambria Math"/>
                          </a:rPr>
                        </m:ctrlPr>
                      </m:accPr>
                      <m:e>
                        <m:r>
                          <a:rPr lang="en-US" sz="1600" i="1">
                            <a:latin typeface="Cambria Math"/>
                          </a:rPr>
                          <m:t>𝑎</m:t>
                        </m:r>
                      </m:e>
                    </m:acc>
                  </m:oMath>
                </a14:m>
                <a:r>
                  <a:rPr lang="en-US" sz="1600" dirty="0"/>
                  <a:t> = lim</a:t>
                </a:r>
                <a:r>
                  <a:rPr lang="en-US" sz="1700" i="1" dirty="0"/>
                  <a:t>a</a:t>
                </a:r>
                <a:r>
                  <a:rPr lang="en-US" sz="1700" dirty="0"/>
                  <a:t>(</a:t>
                </a:r>
                <a:r>
                  <a:rPr lang="en-GB" sz="1700" i="1" dirty="0">
                    <a:sym typeface="Symbol"/>
                  </a:rPr>
                  <a:t></a:t>
                </a:r>
                <a:r>
                  <a:rPr lang="en-US" sz="1700" dirty="0"/>
                  <a:t>) </a:t>
                </a:r>
                <a:r>
                  <a:rPr lang="en-US" sz="1600" dirty="0" smtClean="0"/>
                  <a:t>and </a:t>
                </a:r>
                <a14:m>
                  <m:oMath xmlns:m="http://schemas.openxmlformats.org/officeDocument/2006/math">
                    <m:acc>
                      <m:accPr>
                        <m:chr m:val="̅"/>
                        <m:ctrlPr>
                          <a:rPr lang="en-US" sz="1600" i="1">
                            <a:latin typeface="Cambria Math"/>
                          </a:rPr>
                        </m:ctrlPr>
                      </m:accPr>
                      <m:e>
                        <m:r>
                          <a:rPr lang="en-US" sz="1600" i="1">
                            <a:latin typeface="Cambria Math"/>
                          </a:rPr>
                          <m:t>𝑎</m:t>
                        </m:r>
                      </m:e>
                    </m:acc>
                  </m:oMath>
                </a14:m>
                <a:r>
                  <a:rPr lang="en-US" sz="1600" baseline="-25000" dirty="0"/>
                  <a:t>1</a:t>
                </a:r>
                <a:r>
                  <a:rPr lang="en-US" sz="1600" dirty="0" smtClean="0"/>
                  <a:t> </a:t>
                </a:r>
                <a:r>
                  <a:rPr lang="en-US" sz="1600" dirty="0"/>
                  <a:t>= lim</a:t>
                </a:r>
                <a:r>
                  <a:rPr lang="en-US" sz="1700" i="1" dirty="0"/>
                  <a:t>a</a:t>
                </a:r>
                <a:r>
                  <a:rPr lang="en-US" sz="1700" baseline="-25000" dirty="0"/>
                  <a:t>1</a:t>
                </a:r>
                <a:r>
                  <a:rPr lang="en-US" sz="1700" dirty="0"/>
                  <a:t>(</a:t>
                </a:r>
                <a:r>
                  <a:rPr lang="en-GB" sz="1700" i="1" dirty="0">
                    <a:sym typeface="Symbol"/>
                  </a:rPr>
                  <a:t></a:t>
                </a:r>
                <a:r>
                  <a:rPr lang="en-US" sz="1700" dirty="0"/>
                  <a:t>) </a:t>
                </a:r>
                <a:r>
                  <a:rPr lang="en-US" sz="1600" dirty="0"/>
                  <a:t>as </a:t>
                </a:r>
                <a:r>
                  <a:rPr lang="en-GB" sz="1600" i="1" dirty="0">
                    <a:sym typeface="Symbol"/>
                  </a:rPr>
                  <a:t></a:t>
                </a:r>
                <a:r>
                  <a:rPr lang="en-GB" sz="1600" dirty="0"/>
                  <a:t> </a:t>
                </a:r>
                <a:r>
                  <a:rPr lang="ru-RU" sz="1600" dirty="0">
                    <a:sym typeface="Symbol"/>
                  </a:rPr>
                  <a:t></a:t>
                </a:r>
                <a:r>
                  <a:rPr lang="ru-RU" sz="1600" dirty="0"/>
                  <a:t> </a:t>
                </a:r>
                <a:r>
                  <a:rPr lang="en-GB" sz="1600" dirty="0" smtClean="0">
                    <a:sym typeface="Symbol"/>
                  </a:rPr>
                  <a:t>; </a:t>
                </a:r>
                <a:r>
                  <a:rPr lang="en-GB" sz="1600" b="1" dirty="0" smtClean="0">
                    <a:sym typeface="Symbol"/>
                  </a:rPr>
                  <a:t>dotted black line </a:t>
                </a:r>
                <a:r>
                  <a:rPr lang="en-GB" sz="1600" dirty="0" smtClean="0">
                    <a:sym typeface="Symbol"/>
                  </a:rPr>
                  <a:t>depicts the iteration </a:t>
                </a:r>
                <a14:m>
                  <m:oMath xmlns:m="http://schemas.openxmlformats.org/officeDocument/2006/math">
                    <m:acc>
                      <m:accPr>
                        <m:chr m:val="̅"/>
                        <m:ctrlPr>
                          <a:rPr lang="en-US" sz="1600" i="1">
                            <a:latin typeface="Cambria Math"/>
                          </a:rPr>
                        </m:ctrlPr>
                      </m:accPr>
                      <m:e>
                        <m:r>
                          <a:rPr lang="en-US" sz="1600" i="1">
                            <a:latin typeface="Cambria Math"/>
                          </a:rPr>
                          <m:t>𝑎</m:t>
                        </m:r>
                      </m:e>
                    </m:acc>
                  </m:oMath>
                </a14:m>
                <a:r>
                  <a:rPr lang="en-GB" sz="1600" baseline="-25000" dirty="0" smtClean="0">
                    <a:sym typeface="Symbol"/>
                  </a:rPr>
                  <a:t>0</a:t>
                </a:r>
                <a:r>
                  <a:rPr lang="en-GB" sz="1600" dirty="0" smtClean="0">
                    <a:sym typeface="Symbol"/>
                  </a:rPr>
                  <a:t>.</a:t>
                </a:r>
              </a:p>
              <a:p>
                <a:pPr algn="just">
                  <a:lnSpc>
                    <a:spcPct val="120000"/>
                  </a:lnSpc>
                </a:pPr>
                <a:endParaRPr lang="en-US" sz="1600" dirty="0">
                  <a:sym typeface="Symbol"/>
                </a:endParaRPr>
              </a:p>
              <a:p>
                <a:pPr algn="just">
                  <a:lnSpc>
                    <a:spcPct val="120000"/>
                  </a:lnSpc>
                </a:pPr>
                <a:r>
                  <a:rPr lang="en-GB" dirty="0"/>
                  <a:t>Weak modulation of nonlinear oscillations is due to weak interaction between the oscillators.</a:t>
                </a:r>
              </a:p>
            </p:txBody>
          </p:sp>
        </mc:Choice>
        <mc:Fallback xmlns="">
          <p:sp>
            <p:nvSpPr>
              <p:cNvPr id="5" name="Прямоугольник 4"/>
              <p:cNvSpPr>
                <a:spLocks noRot="1" noChangeAspect="1" noMove="1" noResize="1" noEditPoints="1" noAdjustHandles="1" noChangeArrowheads="1" noChangeShapeType="1" noTextEdit="1"/>
              </p:cNvSpPr>
              <p:nvPr/>
            </p:nvSpPr>
            <p:spPr>
              <a:xfrm>
                <a:off x="611560" y="980728"/>
                <a:ext cx="7920880" cy="5367623"/>
              </a:xfrm>
              <a:prstGeom prst="rect">
                <a:avLst/>
              </a:prstGeom>
              <a:blipFill rotWithShape="1">
                <a:blip r:embed="rId2"/>
                <a:stretch>
                  <a:fillRect l="-615" r="-615" b="-568"/>
                </a:stretch>
              </a:blipFill>
            </p:spPr>
            <p:txBody>
              <a:bodyPr/>
              <a:lstStyle/>
              <a:p>
                <a:r>
                  <a:rPr lang="en-GB">
                    <a:noFill/>
                  </a:rPr>
                  <a:t> </a:t>
                </a:r>
              </a:p>
            </p:txBody>
          </p:sp>
        </mc:Fallback>
      </mc:AlternateContent>
      <p:pic>
        <p:nvPicPr>
          <p:cNvPr id="2150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8959" t="15270" r="15977" b="12306"/>
          <a:stretch/>
        </p:blipFill>
        <p:spPr bwMode="auto">
          <a:xfrm>
            <a:off x="1979711" y="2276872"/>
            <a:ext cx="5544617" cy="2390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853772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7" name="Прямоугольник 6"/>
              <p:cNvSpPr/>
              <p:nvPr/>
            </p:nvSpPr>
            <p:spPr>
              <a:xfrm>
                <a:off x="539552" y="404664"/>
                <a:ext cx="7992888" cy="5332229"/>
              </a:xfrm>
              <a:prstGeom prst="rect">
                <a:avLst/>
              </a:prstGeom>
            </p:spPr>
            <p:txBody>
              <a:bodyPr wrap="square">
                <a:spAutoFit/>
              </a:bodyPr>
              <a:lstStyle/>
              <a:p>
                <a:pPr algn="just">
                  <a:lnSpc>
                    <a:spcPct val="150000"/>
                  </a:lnSpc>
                </a:pPr>
                <a:r>
                  <a:rPr lang="en-GB" sz="1700" dirty="0" smtClean="0"/>
                  <a:t>The limiting values </a:t>
                </a:r>
                <a14:m>
                  <m:oMath xmlns:m="http://schemas.openxmlformats.org/officeDocument/2006/math">
                    <m:acc>
                      <m:accPr>
                        <m:chr m:val="̅"/>
                        <m:ctrlPr>
                          <a:rPr lang="en-US" sz="1700" i="1">
                            <a:latin typeface="Cambria Math"/>
                          </a:rPr>
                        </m:ctrlPr>
                      </m:accPr>
                      <m:e>
                        <m:r>
                          <a:rPr lang="en-US" sz="1700" i="1">
                            <a:latin typeface="Cambria Math"/>
                          </a:rPr>
                          <m:t>𝑎</m:t>
                        </m:r>
                      </m:e>
                    </m:acc>
                  </m:oMath>
                </a14:m>
                <a:r>
                  <a:rPr lang="en-GB" sz="1700" baseline="-25000" dirty="0" smtClean="0"/>
                  <a:t>0 </a:t>
                </a:r>
                <a:r>
                  <a:rPr lang="en-GB" sz="1700" dirty="0" smtClean="0"/>
                  <a:t>= </a:t>
                </a:r>
                <a:r>
                  <a:rPr lang="en-GB" sz="1700" dirty="0" err="1" smtClean="0"/>
                  <a:t>lim</a:t>
                </a:r>
                <a:r>
                  <a:rPr lang="el-GR" sz="1700" i="1" baseline="-25000" dirty="0" smtClean="0">
                    <a:ea typeface="Cambria Math"/>
                  </a:rPr>
                  <a:t>τ</a:t>
                </a:r>
                <a:r>
                  <a:rPr lang="el-GR" sz="1700" baseline="-25000" dirty="0" smtClean="0">
                    <a:ea typeface="Cambria Math"/>
                  </a:rPr>
                  <a:t>→∞</a:t>
                </a:r>
                <a:r>
                  <a:rPr lang="en-GB" sz="1700" dirty="0" smtClean="0"/>
                  <a:t> </a:t>
                </a:r>
                <a:r>
                  <a:rPr lang="en-GB" sz="1700" i="1" dirty="0" smtClean="0">
                    <a:latin typeface="Cambria" panose="02040503050406030204" pitchFamily="18" charset="0"/>
                  </a:rPr>
                  <a:t>a</a:t>
                </a:r>
                <a:r>
                  <a:rPr lang="en-GB" sz="1700" baseline="-25000" dirty="0" smtClean="0">
                    <a:latin typeface="Cambria" panose="02040503050406030204" pitchFamily="18" charset="0"/>
                  </a:rPr>
                  <a:t>0</a:t>
                </a:r>
                <a:r>
                  <a:rPr lang="en-GB" sz="1700" i="1" dirty="0" smtClean="0"/>
                  <a:t>(</a:t>
                </a:r>
                <a:r>
                  <a:rPr lang="en-GB" sz="1700" i="1" dirty="0" smtClean="0">
                    <a:sym typeface="Symbol"/>
                  </a:rPr>
                  <a:t>), </a:t>
                </a:r>
                <a14:m>
                  <m:oMath xmlns:m="http://schemas.openxmlformats.org/officeDocument/2006/math">
                    <m:acc>
                      <m:accPr>
                        <m:chr m:val="̅"/>
                        <m:ctrlPr>
                          <a:rPr lang="en-US" sz="1700" i="1">
                            <a:latin typeface="Cambria Math"/>
                          </a:rPr>
                        </m:ctrlPr>
                      </m:accPr>
                      <m:e>
                        <m:r>
                          <a:rPr lang="en-US" sz="1700" i="1">
                            <a:latin typeface="Cambria Math"/>
                          </a:rPr>
                          <m:t>𝑎</m:t>
                        </m:r>
                      </m:e>
                    </m:acc>
                  </m:oMath>
                </a14:m>
                <a:r>
                  <a:rPr lang="en-GB" sz="1700" baseline="-25000" dirty="0" smtClean="0"/>
                  <a:t>1</a:t>
                </a:r>
                <a:r>
                  <a:rPr lang="en-GB" sz="1700" dirty="0" smtClean="0"/>
                  <a:t>= </a:t>
                </a:r>
                <a:r>
                  <a:rPr lang="en-GB" sz="1700" dirty="0" err="1"/>
                  <a:t>lim</a:t>
                </a:r>
                <a:r>
                  <a:rPr lang="el-GR" sz="1700" i="1" baseline="-25000" dirty="0">
                    <a:ea typeface="Cambria Math"/>
                  </a:rPr>
                  <a:t>τ</a:t>
                </a:r>
                <a:r>
                  <a:rPr lang="el-GR" sz="1700" baseline="-25000" dirty="0">
                    <a:ea typeface="Cambria Math"/>
                  </a:rPr>
                  <a:t>→∞</a:t>
                </a:r>
                <a:r>
                  <a:rPr lang="en-GB" sz="1700" dirty="0"/>
                  <a:t> </a:t>
                </a:r>
                <a:r>
                  <a:rPr lang="en-GB" sz="1700" i="1" dirty="0" smtClean="0">
                    <a:latin typeface="Cambria" panose="02040503050406030204" pitchFamily="18" charset="0"/>
                  </a:rPr>
                  <a:t>a</a:t>
                </a:r>
                <a:r>
                  <a:rPr lang="en-GB" sz="1700" baseline="-25000" dirty="0" smtClean="0"/>
                  <a:t>1</a:t>
                </a:r>
                <a:r>
                  <a:rPr lang="en-GB" sz="1700" i="1" dirty="0" smtClean="0"/>
                  <a:t>(</a:t>
                </a:r>
                <a:r>
                  <a:rPr lang="en-GB" sz="1700" i="1" dirty="0">
                    <a:sym typeface="Symbol"/>
                  </a:rPr>
                  <a:t>),</a:t>
                </a:r>
                <a:r>
                  <a:rPr lang="en-GB" sz="1700" dirty="0" smtClean="0"/>
                  <a:t> do not represent the </a:t>
                </a:r>
                <a:r>
                  <a:rPr lang="en-GB" sz="1700" dirty="0"/>
                  <a:t>quasi-steady </a:t>
                </a:r>
                <a:r>
                  <a:rPr lang="en-GB" sz="1700" dirty="0" smtClean="0"/>
                  <a:t>states. Bounded oscillations are computed by the iteration procedure:</a:t>
                </a:r>
              </a:p>
              <a:p>
                <a:pPr marL="342900" indent="-342900">
                  <a:lnSpc>
                    <a:spcPct val="150000"/>
                  </a:lnSpc>
                  <a:spcBef>
                    <a:spcPts val="600"/>
                  </a:spcBef>
                  <a:buAutoNum type="arabicPeriod"/>
                </a:pPr>
                <a:r>
                  <a:rPr lang="en-US" sz="1700" dirty="0" smtClean="0"/>
                  <a:t>The main iterations </a:t>
                </a:r>
                <a:r>
                  <a:rPr lang="en-US" sz="1700" i="1" dirty="0" smtClean="0">
                    <a:sym typeface="Symbol"/>
                  </a:rPr>
                  <a:t></a:t>
                </a:r>
                <a:r>
                  <a:rPr lang="en-US" sz="1700" baseline="-25000" dirty="0" smtClean="0">
                    <a:sym typeface="Symbol"/>
                  </a:rPr>
                  <a:t>0</a:t>
                </a:r>
                <a:r>
                  <a:rPr lang="en-US" sz="1700" dirty="0" smtClean="0">
                    <a:sym typeface="Symbol"/>
                  </a:rPr>
                  <a:t> </a:t>
                </a:r>
                <a:r>
                  <a:rPr lang="en-US" sz="1700" i="1" dirty="0" smtClean="0">
                    <a:sym typeface="Symbol"/>
                  </a:rPr>
                  <a:t>,</a:t>
                </a:r>
                <a:r>
                  <a:rPr lang="en-US" sz="1700" baseline="-25000" dirty="0" smtClean="0">
                    <a:sym typeface="Symbol"/>
                  </a:rPr>
                  <a:t>1, </a:t>
                </a:r>
                <a:r>
                  <a:rPr lang="en-US" sz="1700" baseline="-25000" dirty="0">
                    <a:sym typeface="Symbol"/>
                  </a:rPr>
                  <a:t>0</a:t>
                </a:r>
                <a:r>
                  <a:rPr lang="en-US" sz="1700" i="1" dirty="0" smtClean="0">
                    <a:sym typeface="Symbol"/>
                  </a:rPr>
                  <a:t>  </a:t>
                </a:r>
                <a:r>
                  <a:rPr lang="en-US" sz="1700" dirty="0" smtClean="0">
                    <a:sym typeface="Symbol"/>
                  </a:rPr>
                  <a:t>are calculated from the linear system:</a:t>
                </a:r>
              </a:p>
              <a:p>
                <a:pPr>
                  <a:lnSpc>
                    <a:spcPct val="150000"/>
                  </a:lnSpc>
                </a:pPr>
                <a:endParaRPr lang="en-US" sz="1700" dirty="0">
                  <a:sym typeface="Symbol"/>
                </a:endParaRPr>
              </a:p>
              <a:p>
                <a:pPr marL="342900" indent="-342900">
                  <a:lnSpc>
                    <a:spcPct val="150000"/>
                  </a:lnSpc>
                  <a:buAutoNum type="arabicPeriod"/>
                </a:pPr>
                <a:endParaRPr lang="en-US" sz="1700" dirty="0" smtClean="0">
                  <a:sym typeface="Symbol"/>
                </a:endParaRPr>
              </a:p>
              <a:p>
                <a:pPr>
                  <a:lnSpc>
                    <a:spcPct val="150000"/>
                  </a:lnSpc>
                </a:pPr>
                <a:endParaRPr lang="en-US" sz="1700" dirty="0">
                  <a:sym typeface="Symbol"/>
                </a:endParaRPr>
              </a:p>
              <a:p>
                <a:pPr>
                  <a:lnSpc>
                    <a:spcPct val="150000"/>
                  </a:lnSpc>
                  <a:spcBef>
                    <a:spcPts val="2400"/>
                  </a:spcBef>
                </a:pPr>
                <a:r>
                  <a:rPr lang="en-US" sz="1700" dirty="0"/>
                  <a:t>The solution </a:t>
                </a:r>
                <a:r>
                  <a:rPr lang="en-US" sz="1700" i="1" dirty="0">
                    <a:sym typeface="Symbol"/>
                  </a:rPr>
                  <a:t></a:t>
                </a:r>
                <a:r>
                  <a:rPr lang="en-US" sz="1700" baseline="-25000" dirty="0"/>
                  <a:t>0 </a:t>
                </a:r>
                <a:r>
                  <a:rPr lang="en-US" sz="1700" baseline="-25000" dirty="0" smtClean="0"/>
                  <a:t> </a:t>
                </a:r>
                <a:r>
                  <a:rPr lang="en-US" sz="1700" dirty="0" smtClean="0"/>
                  <a:t>is </a:t>
                </a:r>
                <a:r>
                  <a:rPr lang="en-GB" sz="1700" dirty="0"/>
                  <a:t>expressed through the </a:t>
                </a:r>
                <a:r>
                  <a:rPr lang="en-GB" sz="1700" dirty="0" smtClean="0"/>
                  <a:t>Fresnel integrals; the initial iteration to </a:t>
                </a:r>
                <a:r>
                  <a:rPr lang="en-GB" sz="1700" dirty="0"/>
                  <a:t>the limiting amplitude</a:t>
                </a:r>
                <a:r>
                  <a:rPr lang="en-GB" sz="1700" dirty="0" smtClean="0"/>
                  <a:t> </a:t>
                </a:r>
                <a14:m>
                  <m:oMath xmlns:m="http://schemas.openxmlformats.org/officeDocument/2006/math">
                    <m:acc>
                      <m:accPr>
                        <m:chr m:val="̅"/>
                        <m:ctrlPr>
                          <a:rPr lang="en-US" sz="1700" i="1">
                            <a:latin typeface="Cambria Math"/>
                          </a:rPr>
                        </m:ctrlPr>
                      </m:accPr>
                      <m:e>
                        <m:r>
                          <a:rPr lang="en-US" sz="1700" i="1">
                            <a:latin typeface="Cambria Math"/>
                          </a:rPr>
                          <m:t>𝑎</m:t>
                        </m:r>
                      </m:e>
                    </m:acc>
                  </m:oMath>
                </a14:m>
                <a:r>
                  <a:rPr lang="en-GB" sz="1700" baseline="-25000" dirty="0" smtClean="0"/>
                  <a:t>0</a:t>
                </a:r>
                <a:r>
                  <a:rPr lang="en-GB" sz="1700" dirty="0" smtClean="0"/>
                  <a:t> = </a:t>
                </a:r>
                <a:r>
                  <a:rPr lang="en-US" sz="1700" i="1" dirty="0">
                    <a:sym typeface="Symbol"/>
                  </a:rPr>
                  <a:t></a:t>
                </a:r>
                <a:r>
                  <a:rPr lang="en-US" sz="1700" baseline="-25000" dirty="0"/>
                  <a:t>0 </a:t>
                </a:r>
                <a:r>
                  <a:rPr lang="en-US" sz="1700" dirty="0" smtClean="0"/>
                  <a:t>(</a:t>
                </a:r>
                <a:r>
                  <a:rPr lang="en-US" sz="1700" dirty="0" smtClean="0">
                    <a:sym typeface="Symbol"/>
                  </a:rPr>
                  <a:t>)</a:t>
                </a:r>
                <a:r>
                  <a:rPr lang="en-US" sz="1700" baseline="-25000" dirty="0" smtClean="0"/>
                  <a:t> </a:t>
                </a:r>
                <a:r>
                  <a:rPr lang="en-US" sz="1700" dirty="0" smtClean="0"/>
                  <a:t>is </a:t>
                </a:r>
                <a:r>
                  <a:rPr lang="en-US" sz="1700" dirty="0"/>
                  <a:t>calculated in the closed form. </a:t>
                </a:r>
                <a:r>
                  <a:rPr lang="en-US" sz="1700" dirty="0" smtClean="0">
                    <a:sym typeface="Symbol"/>
                  </a:rPr>
                  <a:t> </a:t>
                </a:r>
              </a:p>
              <a:p>
                <a:pPr>
                  <a:lnSpc>
                    <a:spcPct val="150000"/>
                  </a:lnSpc>
                  <a:spcBef>
                    <a:spcPts val="600"/>
                  </a:spcBef>
                </a:pPr>
                <a:r>
                  <a:rPr lang="en-US" sz="1700" dirty="0" smtClean="0">
                    <a:sym typeface="Symbol"/>
                  </a:rPr>
                  <a:t>2. The subsequent iterations </a:t>
                </a:r>
                <a:r>
                  <a:rPr lang="en-US" sz="1700" i="1" dirty="0" smtClean="0">
                    <a:sym typeface="Symbol"/>
                  </a:rPr>
                  <a:t></a:t>
                </a:r>
                <a:r>
                  <a:rPr lang="en-US" sz="1700" i="1" baseline="-25000" dirty="0">
                    <a:sym typeface="Symbol"/>
                  </a:rPr>
                  <a:t>n</a:t>
                </a:r>
                <a:r>
                  <a:rPr lang="en-US" sz="1700" i="1" dirty="0" smtClean="0">
                    <a:sym typeface="Symbol"/>
                  </a:rPr>
                  <a:t> </a:t>
                </a:r>
                <a:r>
                  <a:rPr lang="en-US" sz="1700" i="1" dirty="0">
                    <a:sym typeface="Symbol"/>
                  </a:rPr>
                  <a:t>,</a:t>
                </a:r>
                <a:r>
                  <a:rPr lang="en-US" sz="1700" baseline="-25000" dirty="0" smtClean="0">
                    <a:sym typeface="Symbol"/>
                  </a:rPr>
                  <a:t>1,</a:t>
                </a:r>
                <a:r>
                  <a:rPr lang="en-US" sz="1700" i="1" baseline="-25000" dirty="0" smtClean="0">
                    <a:sym typeface="Symbol"/>
                  </a:rPr>
                  <a:t>n</a:t>
                </a:r>
                <a:r>
                  <a:rPr lang="en-US" sz="1700" baseline="-25000" dirty="0" smtClean="0">
                    <a:sym typeface="Symbol"/>
                  </a:rPr>
                  <a:t> ,  </a:t>
                </a:r>
                <a:r>
                  <a:rPr lang="en-US" sz="1700" i="1" dirty="0" smtClean="0">
                    <a:sym typeface="Symbol"/>
                  </a:rPr>
                  <a:t>n </a:t>
                </a:r>
                <a:r>
                  <a:rPr lang="en-US" sz="1700" dirty="0" smtClean="0">
                    <a:sym typeface="Symbol"/>
                  </a:rPr>
                  <a:t> 1</a:t>
                </a:r>
                <a:r>
                  <a:rPr lang="en-US" sz="1700" i="1" dirty="0" smtClean="0">
                    <a:sym typeface="Symbol"/>
                  </a:rPr>
                  <a:t>, </a:t>
                </a:r>
                <a:r>
                  <a:rPr lang="en-US" sz="1700" dirty="0" smtClean="0">
                    <a:sym typeface="Symbol"/>
                  </a:rPr>
                  <a:t>are found from the equations: </a:t>
                </a:r>
              </a:p>
              <a:p>
                <a:pPr>
                  <a:lnSpc>
                    <a:spcPct val="150000"/>
                  </a:lnSpc>
                </a:pPr>
                <a:endParaRPr lang="en-US" dirty="0" smtClean="0">
                  <a:sym typeface="Symbol"/>
                </a:endParaRPr>
              </a:p>
              <a:p>
                <a:pPr marL="342900" indent="-342900">
                  <a:lnSpc>
                    <a:spcPct val="150000"/>
                  </a:lnSpc>
                  <a:buAutoNum type="arabicPeriod"/>
                </a:pPr>
                <a:endParaRPr lang="en-US" dirty="0" smtClean="0">
                  <a:sym typeface="Symbol"/>
                </a:endParaRPr>
              </a:p>
              <a:p>
                <a:pPr>
                  <a:lnSpc>
                    <a:spcPct val="150000"/>
                  </a:lnSpc>
                </a:pPr>
                <a:r>
                  <a:rPr lang="en-US" dirty="0" smtClean="0">
                    <a:sym typeface="Symbol"/>
                  </a:rPr>
                  <a:t> </a:t>
                </a:r>
                <a:endParaRPr lang="en-GB" i="1" dirty="0"/>
              </a:p>
            </p:txBody>
          </p:sp>
        </mc:Choice>
        <mc:Fallback xmlns="">
          <p:sp>
            <p:nvSpPr>
              <p:cNvPr id="7" name="Прямоугольник 6"/>
              <p:cNvSpPr>
                <a:spLocks noRot="1" noChangeAspect="1" noMove="1" noResize="1" noEditPoints="1" noAdjustHandles="1" noChangeArrowheads="1" noChangeShapeType="1" noTextEdit="1"/>
              </p:cNvSpPr>
              <p:nvPr/>
            </p:nvSpPr>
            <p:spPr>
              <a:xfrm>
                <a:off x="539552" y="404664"/>
                <a:ext cx="7992888" cy="5332229"/>
              </a:xfrm>
              <a:prstGeom prst="rect">
                <a:avLst/>
              </a:prstGeom>
              <a:blipFill rotWithShape="1">
                <a:blip r:embed="rId3"/>
                <a:stretch>
                  <a:fillRect l="-686" r="-458"/>
                </a:stretch>
              </a:blipFill>
            </p:spPr>
            <p:txBody>
              <a:bodyPr/>
              <a:lstStyle/>
              <a:p>
                <a:r>
                  <a:rPr lang="en-US">
                    <a:noFill/>
                  </a:rPr>
                  <a:t> </a:t>
                </a:r>
              </a:p>
            </p:txBody>
          </p:sp>
        </mc:Fallback>
      </mc:AlternateContent>
      <p:graphicFrame>
        <p:nvGraphicFramePr>
          <p:cNvPr id="9" name="Объект 8"/>
          <p:cNvGraphicFramePr>
            <a:graphicFrameLocks noChangeAspect="1"/>
          </p:cNvGraphicFramePr>
          <p:nvPr>
            <p:extLst>
              <p:ext uri="{D42A27DB-BD31-4B8C-83A1-F6EECF244321}">
                <p14:modId xmlns:p14="http://schemas.microsoft.com/office/powerpoint/2010/main" val="1255421204"/>
              </p:ext>
            </p:extLst>
          </p:nvPr>
        </p:nvGraphicFramePr>
        <p:xfrm>
          <a:off x="2935288" y="1879923"/>
          <a:ext cx="3201987" cy="1189037"/>
        </p:xfrm>
        <a:graphic>
          <a:graphicData uri="http://schemas.openxmlformats.org/presentationml/2006/ole">
            <mc:AlternateContent xmlns:mc="http://schemas.openxmlformats.org/markup-compatibility/2006">
              <mc:Choice xmlns:v="urn:schemas-microsoft-com:vml" Requires="v">
                <p:oleObj spid="_x0000_s13183" name="Формула" r:id="rId4" imgW="2323800" imgH="863280" progId="Equation.3">
                  <p:embed/>
                </p:oleObj>
              </mc:Choice>
              <mc:Fallback>
                <p:oleObj name="Формула" r:id="rId4" imgW="2323800" imgH="863280" progId="Equation.3">
                  <p:embed/>
                  <p:pic>
                    <p:nvPicPr>
                      <p:cNvPr id="0" name=""/>
                      <p:cNvPicPr/>
                      <p:nvPr/>
                    </p:nvPicPr>
                    <p:blipFill>
                      <a:blip r:embed="rId5"/>
                      <a:stretch>
                        <a:fillRect/>
                      </a:stretch>
                    </p:blipFill>
                    <p:spPr>
                      <a:xfrm>
                        <a:off x="2935288" y="1879923"/>
                        <a:ext cx="3201987" cy="1189037"/>
                      </a:xfrm>
                      <a:prstGeom prst="rect">
                        <a:avLst/>
                      </a:prstGeom>
                    </p:spPr>
                  </p:pic>
                </p:oleObj>
              </mc:Fallback>
            </mc:AlternateContent>
          </a:graphicData>
        </a:graphic>
      </p:graphicFrame>
      <p:graphicFrame>
        <p:nvGraphicFramePr>
          <p:cNvPr id="10" name="Объект 9"/>
          <p:cNvGraphicFramePr>
            <a:graphicFrameLocks noChangeAspect="1"/>
          </p:cNvGraphicFramePr>
          <p:nvPr>
            <p:extLst>
              <p:ext uri="{D42A27DB-BD31-4B8C-83A1-F6EECF244321}">
                <p14:modId xmlns:p14="http://schemas.microsoft.com/office/powerpoint/2010/main" val="367677280"/>
              </p:ext>
            </p:extLst>
          </p:nvPr>
        </p:nvGraphicFramePr>
        <p:xfrm>
          <a:off x="2051720" y="4509120"/>
          <a:ext cx="5580063" cy="1189038"/>
        </p:xfrm>
        <a:graphic>
          <a:graphicData uri="http://schemas.openxmlformats.org/presentationml/2006/ole">
            <mc:AlternateContent xmlns:mc="http://schemas.openxmlformats.org/markup-compatibility/2006">
              <mc:Choice xmlns:v="urn:schemas-microsoft-com:vml" Requires="v">
                <p:oleObj spid="_x0000_s13184" name="Формула" r:id="rId6" imgW="4051080" imgH="863280" progId="Equation.3">
                  <p:embed/>
                </p:oleObj>
              </mc:Choice>
              <mc:Fallback>
                <p:oleObj name="Формула" r:id="rId6" imgW="4051080" imgH="863280" progId="Equation.3">
                  <p:embed/>
                  <p:pic>
                    <p:nvPicPr>
                      <p:cNvPr id="0" name="Объект 8"/>
                      <p:cNvPicPr>
                        <a:picLocks noChangeAspect="1" noChangeArrowheads="1"/>
                      </p:cNvPicPr>
                      <p:nvPr/>
                    </p:nvPicPr>
                    <p:blipFill>
                      <a:blip r:embed="rId7"/>
                      <a:srcRect/>
                      <a:stretch>
                        <a:fillRect/>
                      </a:stretch>
                    </p:blipFill>
                    <p:spPr bwMode="auto">
                      <a:xfrm>
                        <a:off x="2051720" y="4509120"/>
                        <a:ext cx="5580063" cy="1189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162159612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Прямоугольник 1"/>
              <p:cNvSpPr/>
              <p:nvPr/>
            </p:nvSpPr>
            <p:spPr>
              <a:xfrm>
                <a:off x="553911" y="404664"/>
                <a:ext cx="7920880" cy="4478149"/>
              </a:xfrm>
              <a:prstGeom prst="rect">
                <a:avLst/>
              </a:prstGeom>
            </p:spPr>
            <p:txBody>
              <a:bodyPr wrap="square">
                <a:spAutoFit/>
              </a:bodyPr>
              <a:lstStyle/>
              <a:p>
                <a:pPr algn="just">
                  <a:lnSpc>
                    <a:spcPct val="150000"/>
                  </a:lnSpc>
                </a:pPr>
                <a:r>
                  <a:rPr lang="en-GB" dirty="0" smtClean="0"/>
                  <a:t>It </a:t>
                </a:r>
                <a:r>
                  <a:rPr lang="en-GB" dirty="0"/>
                  <a:t>is important to note that the substitution of the Fresnel-type approximations for </a:t>
                </a:r>
                <a:r>
                  <a:rPr lang="en-GB" i="1" dirty="0">
                    <a:sym typeface="Symbol"/>
                  </a:rPr>
                  <a:t></a:t>
                </a:r>
                <a:r>
                  <a:rPr lang="en-GB" dirty="0"/>
                  <a:t>(</a:t>
                </a:r>
                <a:r>
                  <a:rPr lang="en-GB" i="1" dirty="0">
                    <a:sym typeface="Symbol"/>
                  </a:rPr>
                  <a:t></a:t>
                </a:r>
                <a:r>
                  <a:rPr lang="en-GB" dirty="0"/>
                  <a:t>) into </a:t>
                </a:r>
                <a:r>
                  <a:rPr lang="en-GB" dirty="0" smtClean="0"/>
                  <a:t>the expression for </a:t>
                </a:r>
                <a:r>
                  <a:rPr lang="en-GB" i="1" dirty="0" smtClean="0">
                    <a:sym typeface="Symbol"/>
                  </a:rPr>
                  <a:t></a:t>
                </a:r>
                <a:r>
                  <a:rPr lang="en-GB" baseline="-25000" dirty="0" smtClean="0">
                    <a:sym typeface="Symbol"/>
                  </a:rPr>
                  <a:t>1</a:t>
                </a:r>
                <a:r>
                  <a:rPr lang="en-GB" dirty="0" smtClean="0"/>
                  <a:t>(</a:t>
                </a:r>
                <a:r>
                  <a:rPr lang="en-GB" i="1" dirty="0">
                    <a:sym typeface="Symbol"/>
                  </a:rPr>
                  <a:t></a:t>
                </a:r>
                <a:r>
                  <a:rPr lang="en-GB" dirty="0" smtClean="0"/>
                  <a:t>)</a:t>
                </a:r>
              </a:p>
              <a:p>
                <a:pPr algn="just">
                  <a:lnSpc>
                    <a:spcPct val="150000"/>
                  </a:lnSpc>
                </a:pPr>
                <a:endParaRPr lang="en-GB" dirty="0"/>
              </a:p>
              <a:p>
                <a:pPr algn="just">
                  <a:lnSpc>
                    <a:spcPct val="150000"/>
                  </a:lnSpc>
                </a:pPr>
                <a:endParaRPr lang="en-GB" dirty="0" smtClean="0"/>
              </a:p>
              <a:p>
                <a:pPr algn="just">
                  <a:lnSpc>
                    <a:spcPct val="150000"/>
                  </a:lnSpc>
                  <a:spcBef>
                    <a:spcPts val="1800"/>
                  </a:spcBef>
                </a:pPr>
                <a:r>
                  <a:rPr lang="en-GB" dirty="0" smtClean="0"/>
                  <a:t>yields </a:t>
                </a:r>
                <a:r>
                  <a:rPr lang="en-GB" dirty="0"/>
                  <a:t>a complicated combination of the Fresnel integrals and exponential functions, which is very difficult for the direct analysis. </a:t>
                </a:r>
                <a:r>
                  <a:rPr lang="en-GB" dirty="0" smtClean="0"/>
                  <a:t>Thus, </a:t>
                </a:r>
                <a:r>
                  <a:rPr lang="en-GB" dirty="0"/>
                  <a:t>although explicit closed-form approximations are formally available, </a:t>
                </a:r>
                <a:r>
                  <a:rPr lang="en-GB" dirty="0" smtClean="0"/>
                  <a:t>the amplitude of the linear oscillator </a:t>
                </a:r>
                <a:r>
                  <a:rPr lang="en-GB" i="1" dirty="0">
                    <a:latin typeface="Cambria" panose="02040503050406030204" pitchFamily="18" charset="0"/>
                  </a:rPr>
                  <a:t>a</a:t>
                </a:r>
                <a:r>
                  <a:rPr lang="en-GB" baseline="-25000" dirty="0"/>
                  <a:t>1</a:t>
                </a:r>
                <a:r>
                  <a:rPr lang="en-GB" dirty="0"/>
                  <a:t>(</a:t>
                </a:r>
                <a:r>
                  <a:rPr lang="en-GB" i="1" dirty="0">
                    <a:sym typeface="Symbol"/>
                  </a:rPr>
                  <a:t></a:t>
                </a:r>
                <a:r>
                  <a:rPr lang="en-GB" dirty="0"/>
                  <a:t>) as well as the </a:t>
                </a:r>
                <a:r>
                  <a:rPr lang="en-GB" dirty="0" smtClean="0"/>
                  <a:t>limiting value </a:t>
                </a:r>
                <a14:m>
                  <m:oMath xmlns:m="http://schemas.openxmlformats.org/officeDocument/2006/math">
                    <m:acc>
                      <m:accPr>
                        <m:chr m:val="̅"/>
                        <m:ctrlPr>
                          <a:rPr lang="en-US" i="1">
                            <a:latin typeface="Cambria Math"/>
                          </a:rPr>
                        </m:ctrlPr>
                      </m:accPr>
                      <m:e>
                        <m:r>
                          <a:rPr lang="en-US" i="1">
                            <a:latin typeface="Cambria Math"/>
                          </a:rPr>
                          <m:t>𝑎</m:t>
                        </m:r>
                      </m:e>
                    </m:acc>
                  </m:oMath>
                </a14:m>
                <a:r>
                  <a:rPr lang="en-GB" baseline="-25000" dirty="0"/>
                  <a:t>1</a:t>
                </a:r>
                <a:r>
                  <a:rPr lang="en-GB" dirty="0"/>
                  <a:t>= </a:t>
                </a:r>
                <a:r>
                  <a:rPr lang="en-GB" dirty="0" err="1"/>
                  <a:t>lim</a:t>
                </a:r>
                <a:r>
                  <a:rPr lang="el-GR" i="1" baseline="-25000" dirty="0">
                    <a:ea typeface="Cambria Math"/>
                  </a:rPr>
                  <a:t>τ</a:t>
                </a:r>
                <a:r>
                  <a:rPr lang="el-GR" baseline="-25000" dirty="0">
                    <a:ea typeface="Cambria Math"/>
                  </a:rPr>
                  <a:t>→∞</a:t>
                </a:r>
                <a:r>
                  <a:rPr lang="en-GB" dirty="0"/>
                  <a:t> </a:t>
                </a:r>
                <a:r>
                  <a:rPr lang="en-GB" i="1" dirty="0">
                    <a:latin typeface="Cambria" panose="02040503050406030204" pitchFamily="18" charset="0"/>
                  </a:rPr>
                  <a:t>a</a:t>
                </a:r>
                <a:r>
                  <a:rPr lang="en-GB" baseline="-25000" dirty="0"/>
                  <a:t>1</a:t>
                </a:r>
                <a:r>
                  <a:rPr lang="en-GB" dirty="0"/>
                  <a:t>(</a:t>
                </a:r>
                <a:r>
                  <a:rPr lang="en-GB" i="1" dirty="0">
                    <a:sym typeface="Symbol"/>
                  </a:rPr>
                  <a:t></a:t>
                </a:r>
                <a:r>
                  <a:rPr lang="en-GB" i="1" dirty="0" smtClean="0">
                    <a:sym typeface="Symbol"/>
                  </a:rPr>
                  <a:t>) </a:t>
                </a:r>
                <a:r>
                  <a:rPr lang="en-GB" dirty="0" smtClean="0"/>
                  <a:t>should </a:t>
                </a:r>
                <a:r>
                  <a:rPr lang="en-GB" dirty="0"/>
                  <a:t>be obtained numerically.</a:t>
                </a:r>
                <a:endParaRPr lang="en-US" i="1" dirty="0"/>
              </a:p>
              <a:p>
                <a:pPr algn="just">
                  <a:lnSpc>
                    <a:spcPct val="150000"/>
                  </a:lnSpc>
                </a:pPr>
                <a:endParaRPr lang="en-GB" dirty="0"/>
              </a:p>
            </p:txBody>
          </p:sp>
        </mc:Choice>
        <mc:Fallback xmlns="">
          <p:sp>
            <p:nvSpPr>
              <p:cNvPr id="2" name="Прямоугольник 1"/>
              <p:cNvSpPr>
                <a:spLocks noRot="1" noChangeAspect="1" noMove="1" noResize="1" noEditPoints="1" noAdjustHandles="1" noChangeArrowheads="1" noChangeShapeType="1" noTextEdit="1"/>
              </p:cNvSpPr>
              <p:nvPr/>
            </p:nvSpPr>
            <p:spPr>
              <a:xfrm>
                <a:off x="553911" y="404664"/>
                <a:ext cx="7920880" cy="4478149"/>
              </a:xfrm>
              <a:prstGeom prst="rect">
                <a:avLst/>
              </a:prstGeom>
              <a:blipFill rotWithShape="1">
                <a:blip r:embed="rId3"/>
                <a:stretch>
                  <a:fillRect l="-693" r="-616"/>
                </a:stretch>
              </a:blipFill>
            </p:spPr>
            <p:txBody>
              <a:bodyPr/>
              <a:lstStyle/>
              <a:p>
                <a:r>
                  <a:rPr lang="en-US">
                    <a:noFill/>
                  </a:rPr>
                  <a:t> </a:t>
                </a:r>
              </a:p>
            </p:txBody>
          </p:sp>
        </mc:Fallback>
      </mc:AlternateContent>
      <p:graphicFrame>
        <p:nvGraphicFramePr>
          <p:cNvPr id="3" name="Объект 2"/>
          <p:cNvGraphicFramePr>
            <a:graphicFrameLocks noChangeAspect="1"/>
          </p:cNvGraphicFramePr>
          <p:nvPr>
            <p:extLst>
              <p:ext uri="{D42A27DB-BD31-4B8C-83A1-F6EECF244321}">
                <p14:modId xmlns:p14="http://schemas.microsoft.com/office/powerpoint/2010/main" val="4227981205"/>
              </p:ext>
            </p:extLst>
          </p:nvPr>
        </p:nvGraphicFramePr>
        <p:xfrm>
          <a:off x="3119438" y="1412875"/>
          <a:ext cx="2789237" cy="908050"/>
        </p:xfrm>
        <a:graphic>
          <a:graphicData uri="http://schemas.openxmlformats.org/presentationml/2006/ole">
            <mc:AlternateContent xmlns:mc="http://schemas.openxmlformats.org/markup-compatibility/2006">
              <mc:Choice xmlns:v="urn:schemas-microsoft-com:vml" Requires="v">
                <p:oleObj spid="_x0000_s15799" name="Формула" r:id="rId4" imgW="1714320" imgH="558720" progId="Equation.3">
                  <p:embed/>
                </p:oleObj>
              </mc:Choice>
              <mc:Fallback>
                <p:oleObj name="Формула" r:id="rId4" imgW="1714320" imgH="558720" progId="Equation.3">
                  <p:embed/>
                  <p:pic>
                    <p:nvPicPr>
                      <p:cNvPr id="0" name="Объект 9"/>
                      <p:cNvPicPr>
                        <a:picLocks noChangeAspect="1" noChangeArrowheads="1"/>
                      </p:cNvPicPr>
                      <p:nvPr/>
                    </p:nvPicPr>
                    <p:blipFill>
                      <a:blip r:embed="rId5"/>
                      <a:srcRect/>
                      <a:stretch>
                        <a:fillRect/>
                      </a:stretch>
                    </p:blipFill>
                    <p:spPr bwMode="auto">
                      <a:xfrm>
                        <a:off x="3119438" y="1412875"/>
                        <a:ext cx="2789237"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252013631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57791" y="404664"/>
            <a:ext cx="8208911" cy="1015663"/>
          </a:xfrm>
          <a:prstGeom prst="rect">
            <a:avLst/>
          </a:prstGeom>
        </p:spPr>
        <p:txBody>
          <a:bodyPr wrap="square">
            <a:spAutoFit/>
          </a:bodyPr>
          <a:lstStyle/>
          <a:p>
            <a:pPr algn="ctr">
              <a:lnSpc>
                <a:spcPct val="150000"/>
              </a:lnSpc>
            </a:pPr>
            <a:r>
              <a:rPr lang="en-GB" sz="2000" b="1" dirty="0" smtClean="0">
                <a:solidFill>
                  <a:srgbClr val="0070C0"/>
                </a:solidFill>
              </a:rPr>
              <a:t>THE SYSTEM WITH CONSTANT PARAMETERS </a:t>
            </a:r>
          </a:p>
          <a:p>
            <a:pPr algn="ctr">
              <a:lnSpc>
                <a:spcPct val="150000"/>
              </a:lnSpc>
            </a:pPr>
            <a:r>
              <a:rPr lang="en-GB" sz="2000" b="1" dirty="0" smtClean="0">
                <a:solidFill>
                  <a:srgbClr val="0070C0"/>
                </a:solidFill>
              </a:rPr>
              <a:t>AND  THE TIME-VARYING FORCING FREQUENCY</a:t>
            </a:r>
            <a:endParaRPr lang="en-GB" sz="2000" dirty="0">
              <a:solidFill>
                <a:srgbClr val="0070C0"/>
              </a:solidFill>
            </a:endParaRPr>
          </a:p>
        </p:txBody>
      </p:sp>
      <mc:AlternateContent xmlns:mc="http://schemas.openxmlformats.org/markup-compatibility/2006" xmlns:a14="http://schemas.microsoft.com/office/drawing/2010/main">
        <mc:Choice Requires="a14">
          <p:sp>
            <p:nvSpPr>
              <p:cNvPr id="3" name="Прямоугольник 2"/>
              <p:cNvSpPr/>
              <p:nvPr/>
            </p:nvSpPr>
            <p:spPr>
              <a:xfrm>
                <a:off x="683568" y="1556792"/>
                <a:ext cx="7776864" cy="4692951"/>
              </a:xfrm>
              <a:prstGeom prst="rect">
                <a:avLst/>
              </a:prstGeom>
            </p:spPr>
            <p:txBody>
              <a:bodyPr wrap="square">
                <a:spAutoFit/>
              </a:bodyPr>
              <a:lstStyle/>
              <a:p>
                <a:r>
                  <a:rPr lang="en-US" dirty="0" smtClean="0"/>
                  <a:t>The dimensionless equations of motion:</a:t>
                </a:r>
              </a:p>
              <a:p>
                <a:pPr>
                  <a:lnSpc>
                    <a:spcPct val="150000"/>
                  </a:lnSpc>
                  <a:spcBef>
                    <a:spcPts val="600"/>
                  </a:spcBef>
                </a:pPr>
                <a:endParaRPr lang="en-US" dirty="0" smtClean="0"/>
              </a:p>
              <a:p>
                <a:pPr>
                  <a:lnSpc>
                    <a:spcPct val="150000"/>
                  </a:lnSpc>
                  <a:spcBef>
                    <a:spcPts val="600"/>
                  </a:spcBef>
                </a:pPr>
                <a:endParaRPr lang="en-US" dirty="0"/>
              </a:p>
              <a:p>
                <a:pPr>
                  <a:lnSpc>
                    <a:spcPct val="150000"/>
                  </a:lnSpc>
                  <a:spcBef>
                    <a:spcPts val="600"/>
                  </a:spcBef>
                </a:pPr>
                <a:endParaRPr lang="en-US" dirty="0" smtClean="0"/>
              </a:p>
              <a:p>
                <a:pPr>
                  <a:lnSpc>
                    <a:spcPct val="150000"/>
                  </a:lnSpc>
                  <a:spcBef>
                    <a:spcPts val="600"/>
                  </a:spcBef>
                </a:pPr>
                <a:endParaRPr lang="en-US" dirty="0"/>
              </a:p>
              <a:p>
                <a:pPr lvl="0">
                  <a:lnSpc>
                    <a:spcPct val="200000"/>
                  </a:lnSpc>
                  <a:spcBef>
                    <a:spcPts val="600"/>
                  </a:spcBef>
                </a:pPr>
                <a:r>
                  <a:rPr lang="en-US" dirty="0" smtClean="0"/>
                  <a:t>The change of variables: </a:t>
                </a:r>
                <a:r>
                  <a:rPr lang="en-US" i="1" dirty="0" err="1">
                    <a:solidFill>
                      <a:prstClr val="black"/>
                    </a:solidFill>
                    <a:cs typeface="Calibri" panose="020F0502020204030204" pitchFamily="34" charset="0"/>
                  </a:rPr>
                  <a:t>Y</a:t>
                </a:r>
                <a:r>
                  <a:rPr lang="en-US" i="1" baseline="-25000" dirty="0" err="1">
                    <a:solidFill>
                      <a:prstClr val="black"/>
                    </a:solidFill>
                    <a:cs typeface="Calibri" panose="020F0502020204030204" pitchFamily="34" charset="0"/>
                  </a:rPr>
                  <a:t>r</a:t>
                </a:r>
                <a:r>
                  <a:rPr lang="en-US" i="1" dirty="0">
                    <a:solidFill>
                      <a:prstClr val="black"/>
                    </a:solidFill>
                    <a:cs typeface="Calibri" panose="020F0502020204030204" pitchFamily="34" charset="0"/>
                  </a:rPr>
                  <a:t> = </a:t>
                </a:r>
                <a:r>
                  <a:rPr lang="en-US" dirty="0">
                    <a:solidFill>
                      <a:prstClr val="black"/>
                    </a:solidFill>
                    <a:cs typeface="Calibri" panose="020F0502020204030204" pitchFamily="34" charset="0"/>
                  </a:rPr>
                  <a:t>(</a:t>
                </a:r>
                <a:r>
                  <a:rPr lang="en-US" i="1" dirty="0" err="1">
                    <a:solidFill>
                      <a:prstClr val="black"/>
                    </a:solidFill>
                    <a:cs typeface="Calibri" panose="020F0502020204030204" pitchFamily="34" charset="0"/>
                  </a:rPr>
                  <a:t>v</a:t>
                </a:r>
                <a:r>
                  <a:rPr lang="en-US" i="1" baseline="-25000" dirty="0" err="1">
                    <a:solidFill>
                      <a:prstClr val="black"/>
                    </a:solidFill>
                    <a:cs typeface="Calibri" panose="020F0502020204030204" pitchFamily="34" charset="0"/>
                  </a:rPr>
                  <a:t>r</a:t>
                </a:r>
                <a:r>
                  <a:rPr lang="en-US" dirty="0">
                    <a:solidFill>
                      <a:prstClr val="black"/>
                    </a:solidFill>
                    <a:cs typeface="Calibri" panose="020F0502020204030204" pitchFamily="34" charset="0"/>
                  </a:rPr>
                  <a:t> +</a:t>
                </a:r>
                <a:r>
                  <a:rPr lang="en-US" i="1" dirty="0">
                    <a:solidFill>
                      <a:prstClr val="black"/>
                    </a:solidFill>
                    <a:cs typeface="Calibri" panose="020F0502020204030204" pitchFamily="34" charset="0"/>
                  </a:rPr>
                  <a:t>iu</a:t>
                </a:r>
                <a:r>
                  <a:rPr lang="en-US" i="1" baseline="-25000" dirty="0">
                    <a:solidFill>
                      <a:prstClr val="black"/>
                    </a:solidFill>
                    <a:cs typeface="Calibri" panose="020F0502020204030204" pitchFamily="34" charset="0"/>
                  </a:rPr>
                  <a:t>r</a:t>
                </a:r>
                <a:r>
                  <a:rPr lang="en-US" i="1" dirty="0">
                    <a:solidFill>
                      <a:prstClr val="black"/>
                    </a:solidFill>
                    <a:cs typeface="Calibri" panose="020F0502020204030204" pitchFamily="34" charset="0"/>
                  </a:rPr>
                  <a:t>)</a:t>
                </a:r>
                <a14:m>
                  <m:oMath xmlns:m="http://schemas.openxmlformats.org/officeDocument/2006/math">
                    <m:sSup>
                      <m:sSupPr>
                        <m:ctrlPr>
                          <a:rPr lang="en-US" i="1">
                            <a:solidFill>
                              <a:prstClr val="black"/>
                            </a:solidFill>
                            <a:latin typeface="Cambria Math"/>
                            <a:cs typeface="Calibri" panose="020F0502020204030204" pitchFamily="34" charset="0"/>
                          </a:rPr>
                        </m:ctrlPr>
                      </m:sSupPr>
                      <m:e>
                        <m:r>
                          <a:rPr lang="en-US" i="1">
                            <a:solidFill>
                              <a:prstClr val="black"/>
                            </a:solidFill>
                            <a:latin typeface="Cambria Math"/>
                            <a:cs typeface="Calibri" panose="020F0502020204030204" pitchFamily="34" charset="0"/>
                          </a:rPr>
                          <m:t>𝑒</m:t>
                        </m:r>
                      </m:e>
                      <m:sup>
                        <m:r>
                          <a:rPr lang="en-US" i="1">
                            <a:solidFill>
                              <a:prstClr val="black"/>
                            </a:solidFill>
                            <a:latin typeface="Cambria Math"/>
                            <a:cs typeface="Calibri" panose="020F0502020204030204" pitchFamily="34" charset="0"/>
                          </a:rPr>
                          <m:t>−</m:t>
                        </m:r>
                        <m:r>
                          <a:rPr lang="en-US" i="1">
                            <a:solidFill>
                              <a:prstClr val="black"/>
                            </a:solidFill>
                            <a:latin typeface="Cambria Math"/>
                            <a:cs typeface="Calibri" panose="020F0502020204030204" pitchFamily="34" charset="0"/>
                          </a:rPr>
                          <m:t>𝑖</m:t>
                        </m:r>
                        <m:r>
                          <a:rPr lang="en-US" i="1">
                            <a:solidFill>
                              <a:prstClr val="black"/>
                            </a:solidFill>
                            <a:latin typeface="Cambria Math"/>
                            <a:ea typeface="Cambria Math"/>
                            <a:cs typeface="Calibri" panose="020F0502020204030204" pitchFamily="34" charset="0"/>
                            <a:sym typeface="Symbol"/>
                          </a:rPr>
                          <m:t>𝜏</m:t>
                        </m:r>
                        <m:r>
                          <a:rPr lang="en-US" i="1" baseline="-25000">
                            <a:solidFill>
                              <a:prstClr val="black"/>
                            </a:solidFill>
                            <a:latin typeface="Cambria Math"/>
                            <a:cs typeface="Calibri" panose="020F0502020204030204" pitchFamily="34" charset="0"/>
                            <a:sym typeface="Symbol"/>
                          </a:rPr>
                          <m:t>0</m:t>
                        </m:r>
                      </m:sup>
                    </m:sSup>
                  </m:oMath>
                </a14:m>
                <a:r>
                  <a:rPr lang="en-US" dirty="0">
                    <a:solidFill>
                      <a:prstClr val="black"/>
                    </a:solidFill>
                    <a:cs typeface="Calibri" panose="020F0502020204030204" pitchFamily="34" charset="0"/>
                  </a:rPr>
                  <a:t>, </a:t>
                </a:r>
                <a:r>
                  <a:rPr lang="en-US" i="1" dirty="0">
                    <a:solidFill>
                      <a:prstClr val="black"/>
                    </a:solidFill>
                    <a:cs typeface="Calibri" panose="020F0502020204030204" pitchFamily="34" charset="0"/>
                  </a:rPr>
                  <a:t>Y</a:t>
                </a:r>
                <a:r>
                  <a:rPr lang="en-US" i="1" baseline="-25000" dirty="0">
                    <a:solidFill>
                      <a:prstClr val="black"/>
                    </a:solidFill>
                    <a:cs typeface="Calibri" panose="020F0502020204030204" pitchFamily="34" charset="0"/>
                  </a:rPr>
                  <a:t>r</a:t>
                </a:r>
                <a:r>
                  <a:rPr lang="en-US" dirty="0">
                    <a:solidFill>
                      <a:prstClr val="black"/>
                    </a:solidFill>
                    <a:cs typeface="Calibri" panose="020F0502020204030204" pitchFamily="34" charset="0"/>
                  </a:rPr>
                  <a:t>(0) = </a:t>
                </a:r>
                <a:r>
                  <a:rPr lang="en-US" dirty="0" smtClean="0">
                    <a:solidFill>
                      <a:prstClr val="black"/>
                    </a:solidFill>
                    <a:cs typeface="Calibri" panose="020F0502020204030204" pitchFamily="34" charset="0"/>
                  </a:rPr>
                  <a:t>0,</a:t>
                </a:r>
              </a:p>
              <a:p>
                <a:pPr algn="ctr">
                  <a:lnSpc>
                    <a:spcPct val="150000"/>
                  </a:lnSpc>
                  <a:spcBef>
                    <a:spcPts val="600"/>
                  </a:spcBef>
                </a:pPr>
                <a:r>
                  <a:rPr lang="en-US" i="1" dirty="0" err="1">
                    <a:cs typeface="Calibri" panose="020F0502020204030204" pitchFamily="34" charset="0"/>
                  </a:rPr>
                  <a:t>Y</a:t>
                </a:r>
                <a:r>
                  <a:rPr lang="en-US" i="1" baseline="-25000" dirty="0" err="1">
                    <a:cs typeface="Calibri" panose="020F0502020204030204" pitchFamily="34" charset="0"/>
                  </a:rPr>
                  <a:t>r</a:t>
                </a:r>
                <a:r>
                  <a:rPr lang="en-US" i="1" dirty="0">
                    <a:cs typeface="Calibri" panose="020F0502020204030204" pitchFamily="34" charset="0"/>
                  </a:rPr>
                  <a:t> = </a:t>
                </a:r>
                <a:r>
                  <a:rPr lang="en-US" i="1" dirty="0">
                    <a:cs typeface="Calibri" panose="020F0502020204030204" pitchFamily="34" charset="0"/>
                    <a:sym typeface="Symbol"/>
                  </a:rPr>
                  <a:t></a:t>
                </a:r>
                <a:r>
                  <a:rPr lang="en-US" i="1" baseline="-25000" dirty="0">
                    <a:cs typeface="Calibri" panose="020F0502020204030204" pitchFamily="34" charset="0"/>
                  </a:rPr>
                  <a:t>r</a:t>
                </a:r>
                <a:r>
                  <a:rPr lang="en-US" dirty="0">
                    <a:cs typeface="Calibri" panose="020F0502020204030204" pitchFamily="34" charset="0"/>
                  </a:rPr>
                  <a:t>(</a:t>
                </a:r>
                <a:r>
                  <a:rPr lang="en-GB" i="1" dirty="0">
                    <a:cs typeface="Calibri" panose="020F0502020204030204" pitchFamily="34" charset="0"/>
                    <a:sym typeface="Symbol"/>
                  </a:rPr>
                  <a:t></a:t>
                </a:r>
                <a:r>
                  <a:rPr lang="en-US" baseline="-25000" dirty="0">
                    <a:cs typeface="Calibri" panose="020F0502020204030204" pitchFamily="34" charset="0"/>
                  </a:rPr>
                  <a:t>1</a:t>
                </a:r>
                <a:r>
                  <a:rPr lang="en-US" dirty="0">
                    <a:cs typeface="Calibri" panose="020F0502020204030204" pitchFamily="34" charset="0"/>
                  </a:rPr>
                  <a:t>) + </a:t>
                </a:r>
                <a:r>
                  <a:rPr lang="en-US" i="1" dirty="0">
                    <a:cs typeface="Calibri" panose="020F0502020204030204" pitchFamily="34" charset="0"/>
                    <a:sym typeface="Symbol"/>
                  </a:rPr>
                  <a:t></a:t>
                </a:r>
                <a:r>
                  <a:rPr lang="en-US" i="1" baseline="-25000" dirty="0">
                    <a:cs typeface="Calibri" panose="020F0502020204030204" pitchFamily="34" charset="0"/>
                  </a:rPr>
                  <a:t>r</a:t>
                </a:r>
                <a:r>
                  <a:rPr lang="en-US" baseline="30000" dirty="0">
                    <a:cs typeface="Calibri" panose="020F0502020204030204" pitchFamily="34" charset="0"/>
                    <a:sym typeface="Symbol"/>
                  </a:rPr>
                  <a:t>(1)</a:t>
                </a:r>
                <a:r>
                  <a:rPr lang="en-US" dirty="0">
                    <a:cs typeface="Calibri" panose="020F0502020204030204" pitchFamily="34" charset="0"/>
                  </a:rPr>
                  <a:t>(</a:t>
                </a:r>
                <a:r>
                  <a:rPr lang="en-GB" i="1" dirty="0">
                    <a:cs typeface="Calibri" panose="020F0502020204030204" pitchFamily="34" charset="0"/>
                    <a:sym typeface="Symbol"/>
                  </a:rPr>
                  <a:t></a:t>
                </a:r>
                <a:r>
                  <a:rPr lang="en-GB" i="1" baseline="-25000" dirty="0">
                    <a:cs typeface="Calibri" panose="020F0502020204030204" pitchFamily="34" charset="0"/>
                    <a:sym typeface="Symbol"/>
                  </a:rPr>
                  <a:t>0</a:t>
                </a:r>
                <a:r>
                  <a:rPr lang="en-GB" i="1" dirty="0">
                    <a:cs typeface="Calibri" panose="020F0502020204030204" pitchFamily="34" charset="0"/>
                    <a:sym typeface="Symbol"/>
                  </a:rPr>
                  <a:t>,</a:t>
                </a:r>
                <a:r>
                  <a:rPr lang="en-US" baseline="-25000" dirty="0">
                    <a:cs typeface="Calibri" panose="020F0502020204030204" pitchFamily="34" charset="0"/>
                  </a:rPr>
                  <a:t>1 </a:t>
                </a:r>
                <a:r>
                  <a:rPr lang="en-US" dirty="0">
                    <a:cs typeface="Calibri" panose="020F0502020204030204" pitchFamily="34" charset="0"/>
                  </a:rPr>
                  <a:t>)+ …</a:t>
                </a:r>
                <a:endParaRPr lang="en-US" dirty="0">
                  <a:solidFill>
                    <a:prstClr val="black"/>
                  </a:solidFill>
                  <a:cs typeface="Calibri" panose="020F0502020204030204" pitchFamily="34" charset="0"/>
                </a:endParaRPr>
              </a:p>
              <a:p>
                <a:pPr>
                  <a:lnSpc>
                    <a:spcPct val="150000"/>
                  </a:lnSpc>
                </a:pPr>
                <a:r>
                  <a:rPr lang="en-US" dirty="0">
                    <a:cs typeface="Calibri" panose="020F0502020204030204" pitchFamily="34" charset="0"/>
                  </a:rPr>
                  <a:t>Rescaling of the variables and the parameters:  </a:t>
                </a:r>
              </a:p>
              <a:p>
                <a:pPr algn="ctr">
                  <a:lnSpc>
                    <a:spcPct val="110000"/>
                  </a:lnSpc>
                  <a:spcBef>
                    <a:spcPts val="600"/>
                  </a:spcBef>
                </a:pPr>
                <a:r>
                  <a:rPr lang="en-GB" i="1" dirty="0">
                    <a:cs typeface="Calibri" panose="020F0502020204030204" pitchFamily="34" charset="0"/>
                    <a:sym typeface="Symbol"/>
                  </a:rPr>
                  <a:t></a:t>
                </a:r>
                <a:r>
                  <a:rPr lang="en-GB" dirty="0">
                    <a:cs typeface="Calibri" panose="020F0502020204030204" pitchFamily="34" charset="0"/>
                  </a:rPr>
                  <a:t> </a:t>
                </a:r>
                <a:r>
                  <a:rPr lang="en-US" dirty="0">
                    <a:cs typeface="Calibri" panose="020F0502020204030204" pitchFamily="34" charset="0"/>
                    <a:sym typeface="Symbol"/>
                  </a:rPr>
                  <a:t></a:t>
                </a:r>
                <a:r>
                  <a:rPr lang="en-US" dirty="0">
                    <a:cs typeface="Calibri" panose="020F0502020204030204" pitchFamily="34" charset="0"/>
                  </a:rPr>
                  <a:t> </a:t>
                </a:r>
                <a:r>
                  <a:rPr lang="en-US" i="1" dirty="0">
                    <a:cs typeface="Calibri" panose="020F0502020204030204" pitchFamily="34" charset="0"/>
                  </a:rPr>
                  <a:t>s</a:t>
                </a:r>
                <a:r>
                  <a:rPr lang="en-GB" i="1" dirty="0">
                    <a:cs typeface="Calibri" panose="020F0502020204030204" pitchFamily="34" charset="0"/>
                    <a:sym typeface="Symbol"/>
                  </a:rPr>
                  <a:t></a:t>
                </a:r>
                <a:r>
                  <a:rPr lang="en-US" baseline="-25000" dirty="0">
                    <a:cs typeface="Calibri" panose="020F0502020204030204" pitchFamily="34" charset="0"/>
                  </a:rPr>
                  <a:t>1</a:t>
                </a:r>
                <a:r>
                  <a:rPr lang="en-US" dirty="0">
                    <a:cs typeface="Calibri" panose="020F0502020204030204" pitchFamily="34" charset="0"/>
                  </a:rPr>
                  <a:t>, </a:t>
                </a:r>
                <a:r>
                  <a:rPr lang="en-GB" i="1" dirty="0">
                    <a:cs typeface="Calibri" panose="020F0502020204030204" pitchFamily="34" charset="0"/>
                    <a:sym typeface="Symbol"/>
                  </a:rPr>
                  <a:t></a:t>
                </a:r>
                <a:r>
                  <a:rPr lang="en-GB" i="1" baseline="-25000" dirty="0">
                    <a:cs typeface="Calibri" panose="020F0502020204030204" pitchFamily="34" charset="0"/>
                  </a:rPr>
                  <a:t>r</a:t>
                </a:r>
                <a:r>
                  <a:rPr lang="en-US" dirty="0">
                    <a:cs typeface="Calibri" panose="020F0502020204030204" pitchFamily="34" charset="0"/>
                  </a:rPr>
                  <a:t> </a:t>
                </a:r>
                <a:r>
                  <a:rPr lang="en-US" dirty="0">
                    <a:cs typeface="Calibri" panose="020F0502020204030204" pitchFamily="34" charset="0"/>
                    <a:sym typeface="Symbol"/>
                  </a:rPr>
                  <a:t></a:t>
                </a:r>
                <a:r>
                  <a:rPr lang="en-US" dirty="0">
                    <a:cs typeface="Calibri" panose="020F0502020204030204" pitchFamily="34" charset="0"/>
                  </a:rPr>
                  <a:t> </a:t>
                </a:r>
                <a:r>
                  <a:rPr lang="en-US" i="1" dirty="0">
                    <a:cs typeface="Calibri" panose="020F0502020204030204" pitchFamily="34" charset="0"/>
                    <a:sym typeface="Symbol"/>
                  </a:rPr>
                  <a:t></a:t>
                </a:r>
                <a:r>
                  <a:rPr lang="en-US" i="1" baseline="-25000" dirty="0">
                    <a:cs typeface="Calibri" panose="020F0502020204030204" pitchFamily="34" charset="0"/>
                  </a:rPr>
                  <a:t>r</a:t>
                </a:r>
                <a:r>
                  <a:rPr lang="en-US" dirty="0">
                    <a:cs typeface="Calibri" panose="020F0502020204030204" pitchFamily="34" charset="0"/>
                  </a:rPr>
                  <a:t>/</a:t>
                </a:r>
                <a:r>
                  <a:rPr lang="en-GB" i="1" dirty="0">
                    <a:cs typeface="Calibri" panose="020F0502020204030204" pitchFamily="34" charset="0"/>
                    <a:sym typeface="Symbol"/>
                  </a:rPr>
                  <a:t></a:t>
                </a:r>
                <a:r>
                  <a:rPr lang="en-US" dirty="0">
                    <a:cs typeface="Calibri" panose="020F0502020204030204" pitchFamily="34" charset="0"/>
                  </a:rPr>
                  <a:t>, </a:t>
                </a:r>
                <a:r>
                  <a:rPr lang="en-US" dirty="0">
                    <a:cs typeface="Calibri" panose="020F0502020204030204" pitchFamily="34" charset="0"/>
                    <a:sym typeface="Symbol"/>
                  </a:rPr>
                  <a:t> </a:t>
                </a:r>
                <a:r>
                  <a:rPr lang="en-US" i="1" dirty="0">
                    <a:cs typeface="Calibri" panose="020F0502020204030204" pitchFamily="34" charset="0"/>
                    <a:sym typeface="Symbol"/>
                  </a:rPr>
                  <a:t></a:t>
                </a:r>
                <a:r>
                  <a:rPr lang="en-US" dirty="0">
                    <a:cs typeface="Calibri" panose="020F0502020204030204" pitchFamily="34" charset="0"/>
                    <a:sym typeface="Symbol"/>
                  </a:rPr>
                  <a:t> </a:t>
                </a:r>
                <a:r>
                  <a:rPr lang="en-US" dirty="0">
                    <a:cs typeface="Calibri" panose="020F0502020204030204" pitchFamily="34" charset="0"/>
                  </a:rPr>
                  <a:t> (</a:t>
                </a:r>
                <a:r>
                  <a:rPr lang="en-US" i="1" dirty="0">
                    <a:cs typeface="Calibri" panose="020F0502020204030204" pitchFamily="34" charset="0"/>
                  </a:rPr>
                  <a:t>s/</a:t>
                </a:r>
                <a:r>
                  <a:rPr lang="en-US" dirty="0">
                    <a:cs typeface="Calibri" panose="020F0502020204030204" pitchFamily="34" charset="0"/>
                  </a:rPr>
                  <a:t>3</a:t>
                </a:r>
                <a:r>
                  <a:rPr lang="en-GB" i="1" dirty="0">
                    <a:cs typeface="Calibri" panose="020F0502020204030204" pitchFamily="34" charset="0"/>
                    <a:sym typeface="Symbol"/>
                  </a:rPr>
                  <a:t></a:t>
                </a:r>
                <a:r>
                  <a:rPr lang="en-GB" dirty="0">
                    <a:cs typeface="Calibri" panose="020F0502020204030204" pitchFamily="34" charset="0"/>
                  </a:rPr>
                  <a:t>)</a:t>
                </a:r>
                <a:r>
                  <a:rPr lang="en-GB" baseline="30000" dirty="0">
                    <a:cs typeface="Calibri" panose="020F0502020204030204" pitchFamily="34" charset="0"/>
                  </a:rPr>
                  <a:t>1/2</a:t>
                </a:r>
                <a:r>
                  <a:rPr lang="en-GB" dirty="0">
                    <a:cs typeface="Calibri" panose="020F0502020204030204" pitchFamily="34" charset="0"/>
                  </a:rPr>
                  <a:t>, </a:t>
                </a:r>
                <a:r>
                  <a:rPr lang="en-GB" i="1" dirty="0">
                    <a:cs typeface="Calibri" panose="020F0502020204030204" pitchFamily="34" charset="0"/>
                  </a:rPr>
                  <a:t>r = </a:t>
                </a:r>
                <a:r>
                  <a:rPr lang="en-GB" dirty="0">
                    <a:cs typeface="Calibri" panose="020F0502020204030204" pitchFamily="34" charset="0"/>
                  </a:rPr>
                  <a:t>0, 1</a:t>
                </a:r>
                <a:r>
                  <a:rPr lang="en-GB" i="1" dirty="0" smtClean="0">
                    <a:cs typeface="Calibri" panose="020F0502020204030204" pitchFamily="34" charset="0"/>
                  </a:rPr>
                  <a:t>,</a:t>
                </a:r>
                <a:endParaRPr lang="en-GB" dirty="0">
                  <a:cs typeface="Calibri" panose="020F0502020204030204" pitchFamily="34" charset="0"/>
                </a:endParaRPr>
              </a:p>
              <a:p>
                <a:pPr algn="ctr">
                  <a:lnSpc>
                    <a:spcPct val="150000"/>
                  </a:lnSpc>
                </a:pPr>
                <a:r>
                  <a:rPr lang="en-GB" i="1" dirty="0">
                    <a:cs typeface="Calibri" panose="020F0502020204030204" pitchFamily="34" charset="0"/>
                  </a:rPr>
                  <a:t>f</a:t>
                </a:r>
                <a:r>
                  <a:rPr lang="en-GB" dirty="0">
                    <a:cs typeface="Calibri" panose="020F0502020204030204" pitchFamily="34" charset="0"/>
                  </a:rPr>
                  <a:t> </a:t>
                </a:r>
                <a:r>
                  <a:rPr lang="en-GB" dirty="0">
                    <a:cs typeface="Calibri" panose="020F0502020204030204" pitchFamily="34" charset="0"/>
                    <a:sym typeface="Symbol"/>
                  </a:rPr>
                  <a:t></a:t>
                </a:r>
                <a:r>
                  <a:rPr lang="en-GB" dirty="0">
                    <a:cs typeface="Calibri" panose="020F0502020204030204" pitchFamily="34" charset="0"/>
                  </a:rPr>
                  <a:t> </a:t>
                </a:r>
                <a:r>
                  <a:rPr lang="en-GB" i="1" dirty="0">
                    <a:cs typeface="Calibri" panose="020F0502020204030204" pitchFamily="34" charset="0"/>
                  </a:rPr>
                  <a:t>F/s</a:t>
                </a:r>
                <a:r>
                  <a:rPr lang="en-GB" i="1" dirty="0">
                    <a:cs typeface="Calibri" panose="020F0502020204030204" pitchFamily="34" charset="0"/>
                    <a:sym typeface="Symbol"/>
                  </a:rPr>
                  <a:t></a:t>
                </a:r>
                <a:r>
                  <a:rPr lang="en-GB" dirty="0">
                    <a:cs typeface="Calibri" panose="020F0502020204030204" pitchFamily="34" charset="0"/>
                  </a:rPr>
                  <a:t>, </a:t>
                </a:r>
                <a:r>
                  <a:rPr lang="en-GB" i="1" dirty="0">
                    <a:cs typeface="Calibri" panose="020F0502020204030204" pitchFamily="34" charset="0"/>
                  </a:rPr>
                  <a:t>µ</a:t>
                </a:r>
                <a:r>
                  <a:rPr lang="en-GB" i="1" baseline="-25000" dirty="0">
                    <a:cs typeface="Calibri" panose="020F0502020204030204" pitchFamily="34" charset="0"/>
                  </a:rPr>
                  <a:t>r</a:t>
                </a:r>
                <a:r>
                  <a:rPr lang="en-GB" dirty="0">
                    <a:cs typeface="Calibri" panose="020F0502020204030204" pitchFamily="34" charset="0"/>
                  </a:rPr>
                  <a:t> =</a:t>
                </a:r>
                <a:r>
                  <a:rPr lang="en-GB" i="1" dirty="0">
                    <a:cs typeface="Calibri" panose="020F0502020204030204" pitchFamily="34" charset="0"/>
                    <a:sym typeface="Symbol"/>
                  </a:rPr>
                  <a:t></a:t>
                </a:r>
                <a:r>
                  <a:rPr lang="en-US" baseline="-25000" dirty="0">
                    <a:cs typeface="Calibri" panose="020F0502020204030204" pitchFamily="34" charset="0"/>
                    <a:sym typeface="Symbol"/>
                  </a:rPr>
                  <a:t>r</a:t>
                </a:r>
                <a:r>
                  <a:rPr lang="en-GB" dirty="0">
                    <a:cs typeface="Calibri" panose="020F0502020204030204" pitchFamily="34" charset="0"/>
                  </a:rPr>
                  <a:t>/</a:t>
                </a:r>
                <a:r>
                  <a:rPr lang="en-GB" i="1" dirty="0">
                    <a:cs typeface="Calibri" panose="020F0502020204030204" pitchFamily="34" charset="0"/>
                  </a:rPr>
                  <a:t>s</a:t>
                </a:r>
                <a:r>
                  <a:rPr lang="en-GB" dirty="0">
                    <a:cs typeface="Calibri" panose="020F0502020204030204" pitchFamily="34" charset="0"/>
                  </a:rPr>
                  <a:t>, </a:t>
                </a:r>
                <a:r>
                  <a:rPr lang="en-GB" i="1" dirty="0">
                    <a:cs typeface="Calibri" panose="020F0502020204030204" pitchFamily="34" charset="0"/>
                    <a:sym typeface="Symbol"/>
                  </a:rPr>
                  <a:t></a:t>
                </a:r>
                <a:r>
                  <a:rPr lang="en-GB" dirty="0">
                    <a:cs typeface="Calibri" panose="020F0502020204030204" pitchFamily="34" charset="0"/>
                  </a:rPr>
                  <a:t> </a:t>
                </a:r>
                <a:r>
                  <a:rPr lang="en-GB" dirty="0">
                    <a:cs typeface="Calibri" panose="020F0502020204030204" pitchFamily="34" charset="0"/>
                    <a:sym typeface="Symbol"/>
                  </a:rPr>
                  <a:t></a:t>
                </a:r>
                <a:r>
                  <a:rPr lang="en-GB" dirty="0">
                    <a:cs typeface="Calibri" panose="020F0502020204030204" pitchFamily="34" charset="0"/>
                  </a:rPr>
                  <a:t> </a:t>
                </a:r>
                <a:r>
                  <a:rPr lang="en-GB" i="1" dirty="0">
                    <a:cs typeface="Calibri" panose="020F0502020204030204" pitchFamily="34" charset="0"/>
                  </a:rPr>
                  <a:t>b/s</a:t>
                </a:r>
                <a:r>
                  <a:rPr lang="en-GB" baseline="30000" dirty="0">
                    <a:cs typeface="Calibri" panose="020F0502020204030204" pitchFamily="34" charset="0"/>
                  </a:rPr>
                  <a:t>2</a:t>
                </a:r>
                <a:r>
                  <a:rPr lang="en-GB" dirty="0">
                    <a:cs typeface="Calibri" panose="020F0502020204030204" pitchFamily="34" charset="0"/>
                  </a:rPr>
                  <a:t>, </a:t>
                </a:r>
                <a:r>
                  <a:rPr lang="en-GB" i="1" dirty="0">
                    <a:cs typeface="Calibri" panose="020F0502020204030204" pitchFamily="34" charset="0"/>
                    <a:sym typeface="Symbol"/>
                  </a:rPr>
                  <a:t></a:t>
                </a:r>
                <a:r>
                  <a:rPr lang="en-GB" baseline="-25000" dirty="0">
                    <a:cs typeface="Calibri" panose="020F0502020204030204" pitchFamily="34" charset="0"/>
                  </a:rPr>
                  <a:t>0</a:t>
                </a:r>
                <a:r>
                  <a:rPr lang="en-GB" dirty="0">
                    <a:cs typeface="Calibri" panose="020F0502020204030204" pitchFamily="34" charset="0"/>
                  </a:rPr>
                  <a:t>(</a:t>
                </a:r>
                <a:r>
                  <a:rPr lang="en-GB" i="1" dirty="0">
                    <a:cs typeface="Calibri" panose="020F0502020204030204" pitchFamily="34" charset="0"/>
                    <a:sym typeface="Symbol"/>
                  </a:rPr>
                  <a:t></a:t>
                </a:r>
                <a:r>
                  <a:rPr lang="en-GB" dirty="0">
                    <a:cs typeface="Calibri" panose="020F0502020204030204" pitchFamily="34" charset="0"/>
                  </a:rPr>
                  <a:t>) = 1 + </a:t>
                </a:r>
                <a:r>
                  <a:rPr lang="en-GB" i="1" dirty="0">
                    <a:cs typeface="Calibri" panose="020F0502020204030204" pitchFamily="34" charset="0"/>
                    <a:sym typeface="Symbol"/>
                  </a:rPr>
                  <a:t></a:t>
                </a:r>
                <a:r>
                  <a:rPr lang="en-GB" dirty="0" smtClean="0">
                    <a:cs typeface="Calibri" panose="020F0502020204030204" pitchFamily="34" charset="0"/>
                  </a:rPr>
                  <a:t>.</a:t>
                </a:r>
                <a:endParaRPr lang="en-US" dirty="0"/>
              </a:p>
            </p:txBody>
          </p:sp>
        </mc:Choice>
        <mc:Fallback xmlns="">
          <p:sp>
            <p:nvSpPr>
              <p:cNvPr id="3" name="Прямоугольник 2"/>
              <p:cNvSpPr>
                <a:spLocks noRot="1" noChangeAspect="1" noMove="1" noResize="1" noEditPoints="1" noAdjustHandles="1" noChangeArrowheads="1" noChangeShapeType="1" noTextEdit="1"/>
              </p:cNvSpPr>
              <p:nvPr/>
            </p:nvSpPr>
            <p:spPr>
              <a:xfrm>
                <a:off x="683568" y="1556792"/>
                <a:ext cx="7776864" cy="4692951"/>
              </a:xfrm>
              <a:prstGeom prst="rect">
                <a:avLst/>
              </a:prstGeom>
              <a:blipFill rotWithShape="1">
                <a:blip r:embed="rId3"/>
                <a:stretch>
                  <a:fillRect l="-627" t="-649" b="-260"/>
                </a:stretch>
              </a:blipFill>
            </p:spPr>
            <p:txBody>
              <a:bodyPr/>
              <a:lstStyle/>
              <a:p>
                <a:r>
                  <a:rPr lang="en-US">
                    <a:noFill/>
                  </a:rPr>
                  <a:t> </a:t>
                </a:r>
              </a:p>
            </p:txBody>
          </p:sp>
        </mc:Fallback>
      </mc:AlternateContent>
      <p:graphicFrame>
        <p:nvGraphicFramePr>
          <p:cNvPr id="4" name="Объект 3"/>
          <p:cNvGraphicFramePr>
            <a:graphicFrameLocks noChangeAspect="1"/>
          </p:cNvGraphicFramePr>
          <p:nvPr>
            <p:extLst>
              <p:ext uri="{D42A27DB-BD31-4B8C-83A1-F6EECF244321}">
                <p14:modId xmlns:p14="http://schemas.microsoft.com/office/powerpoint/2010/main" val="1817966356"/>
              </p:ext>
            </p:extLst>
          </p:nvPr>
        </p:nvGraphicFramePr>
        <p:xfrm>
          <a:off x="2232025" y="1933575"/>
          <a:ext cx="4899025" cy="2124075"/>
        </p:xfrm>
        <a:graphic>
          <a:graphicData uri="http://schemas.openxmlformats.org/presentationml/2006/ole">
            <mc:AlternateContent xmlns:mc="http://schemas.openxmlformats.org/markup-compatibility/2006">
              <mc:Choice xmlns:v="urn:schemas-microsoft-com:vml" Requires="v">
                <p:oleObj spid="_x0000_s16815" name="Формула" r:id="rId4" imgW="3327120" imgH="1447560" progId="Equation.3">
                  <p:embed/>
                </p:oleObj>
              </mc:Choice>
              <mc:Fallback>
                <p:oleObj name="Формула" r:id="rId4" imgW="3327120" imgH="1447560" progId="Equation.3">
                  <p:embed/>
                  <p:pic>
                    <p:nvPicPr>
                      <p:cNvPr id="0" name="Объект 7"/>
                      <p:cNvPicPr>
                        <a:picLocks noChangeAspect="1" noChangeArrowheads="1"/>
                      </p:cNvPicPr>
                      <p:nvPr/>
                    </p:nvPicPr>
                    <p:blipFill>
                      <a:blip r:embed="rId5"/>
                      <a:srcRect/>
                      <a:stretch>
                        <a:fillRect/>
                      </a:stretch>
                    </p:blipFill>
                    <p:spPr bwMode="auto">
                      <a:xfrm>
                        <a:off x="2232025" y="1933575"/>
                        <a:ext cx="4899025" cy="2124075"/>
                      </a:xfrm>
                      <a:prstGeom prst="rect">
                        <a:avLst/>
                      </a:prstGeom>
                      <a:noFill/>
                      <a:ln>
                        <a:noFill/>
                      </a:ln>
                      <a:extLst/>
                    </p:spPr>
                  </p:pic>
                </p:oleObj>
              </mc:Fallback>
            </mc:AlternateContent>
          </a:graphicData>
        </a:graphic>
      </p:graphicFrame>
    </p:spTree>
    <p:extLst>
      <p:ext uri="{BB962C8B-B14F-4D97-AF65-F5344CB8AC3E}">
        <p14:creationId xmlns:p14="http://schemas.microsoft.com/office/powerpoint/2010/main" val="340238047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2868" y="548680"/>
            <a:ext cx="7992888" cy="5663089"/>
          </a:xfrm>
          <a:prstGeom prst="rect">
            <a:avLst/>
          </a:prstGeom>
        </p:spPr>
        <p:txBody>
          <a:bodyPr wrap="square">
            <a:spAutoFit/>
          </a:bodyPr>
          <a:lstStyle/>
          <a:p>
            <a:pPr>
              <a:lnSpc>
                <a:spcPct val="150000"/>
              </a:lnSpc>
              <a:spcBef>
                <a:spcPts val="600"/>
              </a:spcBef>
            </a:pPr>
            <a:r>
              <a:rPr lang="en-US" dirty="0">
                <a:cs typeface="Calibri" panose="020F0502020204030204" pitchFamily="34" charset="0"/>
              </a:rPr>
              <a:t>The rescaled equations of the slow dynamics</a:t>
            </a:r>
            <a:r>
              <a:rPr lang="en-US" dirty="0" smtClean="0">
                <a:cs typeface="Calibri" panose="020F0502020204030204" pitchFamily="34" charset="0"/>
              </a:rPr>
              <a:t>:</a:t>
            </a:r>
          </a:p>
          <a:p>
            <a:pPr>
              <a:lnSpc>
                <a:spcPct val="150000"/>
              </a:lnSpc>
              <a:spcBef>
                <a:spcPts val="600"/>
              </a:spcBef>
            </a:pPr>
            <a:endParaRPr lang="en-US" dirty="0">
              <a:cs typeface="Calibri" panose="020F0502020204030204" pitchFamily="34" charset="0"/>
            </a:endParaRPr>
          </a:p>
          <a:p>
            <a:pPr>
              <a:lnSpc>
                <a:spcPct val="150000"/>
              </a:lnSpc>
              <a:spcBef>
                <a:spcPts val="600"/>
              </a:spcBef>
            </a:pPr>
            <a:endParaRPr lang="en-US" dirty="0" smtClean="0">
              <a:cs typeface="Calibri" panose="020F0502020204030204" pitchFamily="34" charset="0"/>
            </a:endParaRPr>
          </a:p>
          <a:p>
            <a:pPr>
              <a:lnSpc>
                <a:spcPct val="150000"/>
              </a:lnSpc>
              <a:spcBef>
                <a:spcPts val="600"/>
              </a:spcBef>
            </a:pPr>
            <a:endParaRPr lang="en-US" dirty="0">
              <a:cs typeface="Calibri" panose="020F0502020204030204" pitchFamily="34" charset="0"/>
            </a:endParaRPr>
          </a:p>
          <a:p>
            <a:pPr>
              <a:lnSpc>
                <a:spcPct val="150000"/>
              </a:lnSpc>
              <a:spcBef>
                <a:spcPts val="600"/>
              </a:spcBef>
            </a:pPr>
            <a:endParaRPr lang="en-US" dirty="0" smtClean="0">
              <a:cs typeface="Calibri" panose="020F0502020204030204" pitchFamily="34" charset="0"/>
            </a:endParaRPr>
          </a:p>
          <a:p>
            <a:pPr algn="just">
              <a:lnSpc>
                <a:spcPct val="150000"/>
              </a:lnSpc>
              <a:spcBef>
                <a:spcPts val="1800"/>
              </a:spcBef>
            </a:pPr>
            <a:r>
              <a:rPr lang="en-GB" dirty="0" smtClean="0"/>
              <a:t>T</a:t>
            </a:r>
            <a:r>
              <a:rPr lang="en-US" dirty="0" smtClean="0"/>
              <a:t>he </a:t>
            </a:r>
            <a:r>
              <a:rPr lang="en-US" dirty="0"/>
              <a:t>change of </a:t>
            </a:r>
            <a:r>
              <a:rPr lang="en-US" dirty="0" smtClean="0"/>
              <a:t>variables                    , </a:t>
            </a:r>
            <a:r>
              <a:rPr lang="en-US" i="1" dirty="0" smtClean="0"/>
              <a:t>r = </a:t>
            </a:r>
            <a:r>
              <a:rPr lang="en-US" dirty="0" smtClean="0"/>
              <a:t>0</a:t>
            </a:r>
            <a:r>
              <a:rPr lang="en-US" i="1" dirty="0" smtClean="0"/>
              <a:t>,</a:t>
            </a:r>
            <a:r>
              <a:rPr lang="en-US" dirty="0" smtClean="0"/>
              <a:t> 1, transforms the system to the equations </a:t>
            </a:r>
            <a:r>
              <a:rPr lang="en-US" dirty="0"/>
              <a:t>with the slowly-varying coefficients and the constant right-hand </a:t>
            </a:r>
            <a:r>
              <a:rPr lang="en-US" dirty="0" smtClean="0"/>
              <a:t>side:</a:t>
            </a:r>
          </a:p>
          <a:p>
            <a:pPr algn="just">
              <a:lnSpc>
                <a:spcPct val="150000"/>
              </a:lnSpc>
              <a:spcBef>
                <a:spcPts val="1800"/>
              </a:spcBef>
            </a:pPr>
            <a:endParaRPr lang="en-US" dirty="0" smtClean="0"/>
          </a:p>
          <a:p>
            <a:pPr>
              <a:lnSpc>
                <a:spcPct val="150000"/>
              </a:lnSpc>
              <a:spcBef>
                <a:spcPts val="1800"/>
              </a:spcBef>
            </a:pPr>
            <a:endParaRPr lang="en-US" dirty="0" smtClean="0">
              <a:cs typeface="Calibri" panose="020F0502020204030204" pitchFamily="34" charset="0"/>
            </a:endParaRPr>
          </a:p>
          <a:p>
            <a:pPr>
              <a:lnSpc>
                <a:spcPct val="150000"/>
              </a:lnSpc>
            </a:pPr>
            <a:r>
              <a:rPr lang="en-US" dirty="0" smtClean="0"/>
              <a:t>This </a:t>
            </a:r>
            <a:r>
              <a:rPr lang="en-US" dirty="0"/>
              <a:t>results in </a:t>
            </a:r>
            <a:r>
              <a:rPr lang="en-US" dirty="0" smtClean="0"/>
              <a:t>the drastic </a:t>
            </a:r>
            <a:r>
              <a:rPr lang="en-US" dirty="0"/>
              <a:t>change in the dynamics of the linear oscillator</a:t>
            </a:r>
            <a:r>
              <a:rPr lang="en-US" dirty="0" smtClean="0"/>
              <a:t>.</a:t>
            </a:r>
            <a:endParaRPr lang="en-US" dirty="0">
              <a:cs typeface="Calibri" panose="020F0502020204030204" pitchFamily="34" charset="0"/>
            </a:endParaRPr>
          </a:p>
        </p:txBody>
      </p:sp>
      <p:graphicFrame>
        <p:nvGraphicFramePr>
          <p:cNvPr id="3" name="Объект 2"/>
          <p:cNvGraphicFramePr>
            <a:graphicFrameLocks noChangeAspect="1"/>
          </p:cNvGraphicFramePr>
          <p:nvPr>
            <p:extLst>
              <p:ext uri="{D42A27DB-BD31-4B8C-83A1-F6EECF244321}">
                <p14:modId xmlns:p14="http://schemas.microsoft.com/office/powerpoint/2010/main" val="1301843651"/>
              </p:ext>
            </p:extLst>
          </p:nvPr>
        </p:nvGraphicFramePr>
        <p:xfrm>
          <a:off x="2197100" y="1154113"/>
          <a:ext cx="4832350" cy="1901825"/>
        </p:xfrm>
        <a:graphic>
          <a:graphicData uri="http://schemas.openxmlformats.org/presentationml/2006/ole">
            <mc:AlternateContent xmlns:mc="http://schemas.openxmlformats.org/markup-compatibility/2006">
              <mc:Choice xmlns:v="urn:schemas-microsoft-com:vml" Requires="v">
                <p:oleObj spid="_x0000_s37120" name="Формула" r:id="rId3" imgW="3288960" imgH="1295280" progId="Equation.3">
                  <p:embed/>
                </p:oleObj>
              </mc:Choice>
              <mc:Fallback>
                <p:oleObj name="Формула" r:id="rId3" imgW="3288960" imgH="1295280" progId="Equation.3">
                  <p:embed/>
                  <p:pic>
                    <p:nvPicPr>
                      <p:cNvPr id="0" name="Объект 4"/>
                      <p:cNvPicPr>
                        <a:picLocks noChangeAspect="1" noChangeArrowheads="1"/>
                      </p:cNvPicPr>
                      <p:nvPr/>
                    </p:nvPicPr>
                    <p:blipFill>
                      <a:blip r:embed="rId4"/>
                      <a:srcRect/>
                      <a:stretch>
                        <a:fillRect/>
                      </a:stretch>
                    </p:blipFill>
                    <p:spPr bwMode="auto">
                      <a:xfrm>
                        <a:off x="2197100" y="1154113"/>
                        <a:ext cx="4832350" cy="1901825"/>
                      </a:xfrm>
                      <a:prstGeom prst="rect">
                        <a:avLst/>
                      </a:prstGeom>
                      <a:noFill/>
                      <a:ln>
                        <a:noFill/>
                      </a:ln>
                    </p:spPr>
                  </p:pic>
                </p:oleObj>
              </mc:Fallback>
            </mc:AlternateContent>
          </a:graphicData>
        </a:graphic>
      </p:graphicFrame>
      <p:graphicFrame>
        <p:nvGraphicFramePr>
          <p:cNvPr id="5" name="Объект 4"/>
          <p:cNvGraphicFramePr>
            <a:graphicFrameLocks noChangeAspect="1"/>
          </p:cNvGraphicFramePr>
          <p:nvPr>
            <p:extLst>
              <p:ext uri="{D42A27DB-BD31-4B8C-83A1-F6EECF244321}">
                <p14:modId xmlns:p14="http://schemas.microsoft.com/office/powerpoint/2010/main" val="2985784157"/>
              </p:ext>
            </p:extLst>
          </p:nvPr>
        </p:nvGraphicFramePr>
        <p:xfrm>
          <a:off x="3131840" y="3222625"/>
          <a:ext cx="1277938" cy="366713"/>
        </p:xfrm>
        <a:graphic>
          <a:graphicData uri="http://schemas.openxmlformats.org/presentationml/2006/ole">
            <mc:AlternateContent xmlns:mc="http://schemas.openxmlformats.org/markup-compatibility/2006">
              <mc:Choice xmlns:v="urn:schemas-microsoft-com:vml" Requires="v">
                <p:oleObj spid="_x0000_s37121" name="Формула" r:id="rId5" imgW="799920" imgH="228600" progId="Equation.3">
                  <p:embed/>
                </p:oleObj>
              </mc:Choice>
              <mc:Fallback>
                <p:oleObj name="Формула" r:id="rId5" imgW="799920" imgH="228600" progId="Equation.3">
                  <p:embed/>
                  <p:pic>
                    <p:nvPicPr>
                      <p:cNvPr id="0" name=""/>
                      <p:cNvPicPr/>
                      <p:nvPr/>
                    </p:nvPicPr>
                    <p:blipFill>
                      <a:blip r:embed="rId6"/>
                      <a:stretch>
                        <a:fillRect/>
                      </a:stretch>
                    </p:blipFill>
                    <p:spPr>
                      <a:xfrm>
                        <a:off x="3131840" y="3222625"/>
                        <a:ext cx="1277938" cy="366713"/>
                      </a:xfrm>
                      <a:prstGeom prst="rect">
                        <a:avLst/>
                      </a:prstGeom>
                    </p:spPr>
                  </p:pic>
                </p:oleObj>
              </mc:Fallback>
            </mc:AlternateContent>
          </a:graphicData>
        </a:graphic>
      </p:graphicFrame>
      <p:graphicFrame>
        <p:nvGraphicFramePr>
          <p:cNvPr id="6" name="Объект 5"/>
          <p:cNvGraphicFramePr>
            <a:graphicFrameLocks noChangeAspect="1"/>
          </p:cNvGraphicFramePr>
          <p:nvPr>
            <p:extLst>
              <p:ext uri="{D42A27DB-BD31-4B8C-83A1-F6EECF244321}">
                <p14:modId xmlns:p14="http://schemas.microsoft.com/office/powerpoint/2010/main" val="2363806944"/>
              </p:ext>
            </p:extLst>
          </p:nvPr>
        </p:nvGraphicFramePr>
        <p:xfrm>
          <a:off x="2227263" y="4292600"/>
          <a:ext cx="4729162" cy="1223963"/>
        </p:xfrm>
        <a:graphic>
          <a:graphicData uri="http://schemas.openxmlformats.org/presentationml/2006/ole">
            <mc:AlternateContent xmlns:mc="http://schemas.openxmlformats.org/markup-compatibility/2006">
              <mc:Choice xmlns:v="urn:schemas-microsoft-com:vml" Requires="v">
                <p:oleObj spid="_x0000_s37122" name="Формула" r:id="rId7" imgW="3238200" imgH="838080" progId="Equation.3">
                  <p:embed/>
                </p:oleObj>
              </mc:Choice>
              <mc:Fallback>
                <p:oleObj name="Формула" r:id="rId7" imgW="3238200" imgH="838080" progId="Equation.3">
                  <p:embed/>
                  <p:pic>
                    <p:nvPicPr>
                      <p:cNvPr id="0" name=""/>
                      <p:cNvPicPr/>
                      <p:nvPr/>
                    </p:nvPicPr>
                    <p:blipFill>
                      <a:blip r:embed="rId8"/>
                      <a:stretch>
                        <a:fillRect/>
                      </a:stretch>
                    </p:blipFill>
                    <p:spPr>
                      <a:xfrm>
                        <a:off x="2227263" y="4292600"/>
                        <a:ext cx="4729162" cy="1223963"/>
                      </a:xfrm>
                      <a:prstGeom prst="rect">
                        <a:avLst/>
                      </a:prstGeom>
                      <a:ln>
                        <a:noFill/>
                      </a:ln>
                    </p:spPr>
                  </p:pic>
                </p:oleObj>
              </mc:Fallback>
            </mc:AlternateContent>
          </a:graphicData>
        </a:graphic>
      </p:graphicFrame>
      <p:sp>
        <p:nvSpPr>
          <p:cNvPr id="7" name="Овал 6"/>
          <p:cNvSpPr/>
          <p:nvPr/>
        </p:nvSpPr>
        <p:spPr>
          <a:xfrm>
            <a:off x="5076056" y="1628800"/>
            <a:ext cx="914400" cy="9144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8" name="Прямая соединительная линия 7"/>
          <p:cNvCxnSpPr/>
          <p:nvPr/>
        </p:nvCxnSpPr>
        <p:spPr>
          <a:xfrm>
            <a:off x="3995936" y="5445224"/>
            <a:ext cx="72008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Прямая соединительная линия 8"/>
          <p:cNvCxnSpPr/>
          <p:nvPr/>
        </p:nvCxnSpPr>
        <p:spPr>
          <a:xfrm>
            <a:off x="3059832" y="4797152"/>
            <a:ext cx="72008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7895956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Прямоугольник 1"/>
              <p:cNvSpPr/>
              <p:nvPr/>
            </p:nvSpPr>
            <p:spPr>
              <a:xfrm>
                <a:off x="683568" y="571330"/>
                <a:ext cx="7920880" cy="5362622"/>
              </a:xfrm>
              <a:prstGeom prst="rect">
                <a:avLst/>
              </a:prstGeom>
            </p:spPr>
            <p:txBody>
              <a:bodyPr wrap="square">
                <a:spAutoFit/>
              </a:bodyPr>
              <a:lstStyle/>
              <a:p>
                <a:pPr marL="342900" indent="-342900" algn="ctr">
                  <a:lnSpc>
                    <a:spcPct val="150000"/>
                  </a:lnSpc>
                  <a:buAutoNum type="arabicPeriod"/>
                </a:pPr>
                <a:r>
                  <a:rPr lang="en-GB" sz="2000" b="1" dirty="0" smtClean="0">
                    <a:solidFill>
                      <a:srgbClr val="0070C0"/>
                    </a:solidFill>
                  </a:rPr>
                  <a:t>The Duffing oscillator</a:t>
                </a:r>
              </a:p>
              <a:p>
                <a:pPr>
                  <a:lnSpc>
                    <a:spcPct val="150000"/>
                  </a:lnSpc>
                  <a:spcBef>
                    <a:spcPts val="600"/>
                  </a:spcBef>
                </a:pPr>
                <a:r>
                  <a:rPr lang="en-GB" dirty="0" smtClean="0"/>
                  <a:t>The solution : </a:t>
                </a:r>
                <a:r>
                  <a:rPr lang="en-GB" i="1" dirty="0" smtClean="0">
                    <a:sym typeface="Symbol"/>
                  </a:rPr>
                  <a:t></a:t>
                </a:r>
                <a:r>
                  <a:rPr lang="en-GB" i="1" baseline="-25000" dirty="0" smtClean="0">
                    <a:sym typeface="Symbol"/>
                  </a:rPr>
                  <a:t>0</a:t>
                </a:r>
                <a:r>
                  <a:rPr lang="en-GB" i="1" dirty="0" smtClean="0">
                    <a:sym typeface="Symbol"/>
                  </a:rPr>
                  <a:t> </a:t>
                </a:r>
                <a:r>
                  <a:rPr lang="en-GB" dirty="0" smtClean="0">
                    <a:sym typeface="Symbol"/>
                  </a:rPr>
                  <a:t>= </a:t>
                </a:r>
                <a14:m>
                  <m:oMath xmlns:m="http://schemas.openxmlformats.org/officeDocument/2006/math">
                    <m:acc>
                      <m:accPr>
                        <m:chr m:val="̅"/>
                        <m:ctrlPr>
                          <a:rPr lang="en-GB" i="1">
                            <a:latin typeface="Cambria Math"/>
                          </a:rPr>
                        </m:ctrlPr>
                      </m:accPr>
                      <m:e>
                        <m:r>
                          <m:rPr>
                            <m:nor/>
                          </m:rPr>
                          <a:rPr lang="en-GB" i="1" dirty="0">
                            <a:sym typeface="Symbol"/>
                          </a:rPr>
                          <m:t></m:t>
                        </m:r>
                      </m:e>
                    </m:acc>
                  </m:oMath>
                </a14:m>
                <a:r>
                  <a:rPr lang="en-GB" baseline="-25000" dirty="0" smtClean="0">
                    <a:sym typeface="Symbol"/>
                  </a:rPr>
                  <a:t>0</a:t>
                </a:r>
                <a:r>
                  <a:rPr lang="en-GB" dirty="0" smtClean="0">
                    <a:sym typeface="Symbol"/>
                  </a:rPr>
                  <a:t> + </a:t>
                </a:r>
                <a14:m>
                  <m:oMath xmlns:m="http://schemas.openxmlformats.org/officeDocument/2006/math">
                    <m:acc>
                      <m:accPr>
                        <m:chr m:val="̃"/>
                        <m:ctrlPr>
                          <a:rPr lang="en-GB" i="1" smtClean="0">
                            <a:latin typeface="Cambria Math"/>
                            <a:sym typeface="Symbol"/>
                          </a:rPr>
                        </m:ctrlPr>
                      </m:accPr>
                      <m:e>
                        <m:r>
                          <m:rPr>
                            <m:nor/>
                          </m:rPr>
                          <a:rPr lang="en-GB" i="1" dirty="0">
                            <a:sym typeface="Symbol"/>
                          </a:rPr>
                          <m:t></m:t>
                        </m:r>
                      </m:e>
                    </m:acc>
                  </m:oMath>
                </a14:m>
                <a:r>
                  <a:rPr lang="en-GB" i="1" baseline="-25000" dirty="0" smtClean="0">
                    <a:sym typeface="Symbol"/>
                  </a:rPr>
                  <a:t>0.</a:t>
                </a:r>
                <a:r>
                  <a:rPr lang="en-GB" i="1" dirty="0" smtClean="0">
                    <a:sym typeface="Symbol"/>
                  </a:rPr>
                  <a:t> </a:t>
                </a:r>
                <a:r>
                  <a:rPr lang="en-GB" dirty="0" smtClean="0"/>
                  <a:t>The </a:t>
                </a:r>
                <a:r>
                  <a:rPr lang="en-GB" dirty="0"/>
                  <a:t>quasi-steady </a:t>
                </a:r>
                <a:r>
                  <a:rPr lang="en-GB" dirty="0" smtClean="0"/>
                  <a:t>state </a:t>
                </a:r>
                <a14:m>
                  <m:oMath xmlns:m="http://schemas.openxmlformats.org/officeDocument/2006/math">
                    <m:acc>
                      <m:accPr>
                        <m:chr m:val="̅"/>
                        <m:ctrlPr>
                          <a:rPr lang="en-GB" i="1">
                            <a:latin typeface="Cambria Math"/>
                          </a:rPr>
                        </m:ctrlPr>
                      </m:accPr>
                      <m:e>
                        <m:r>
                          <m:rPr>
                            <m:nor/>
                          </m:rPr>
                          <a:rPr lang="en-GB" i="1" dirty="0">
                            <a:sym typeface="Symbol"/>
                          </a:rPr>
                          <m:t></m:t>
                        </m:r>
                      </m:e>
                    </m:acc>
                  </m:oMath>
                </a14:m>
                <a:r>
                  <a:rPr lang="en-GB" baseline="-25000" dirty="0" smtClean="0">
                    <a:sym typeface="Symbol"/>
                  </a:rPr>
                  <a:t>0</a:t>
                </a:r>
                <a:r>
                  <a:rPr lang="en-GB" dirty="0" smtClean="0"/>
                  <a:t> is calculated at “</a:t>
                </a:r>
                <a:r>
                  <a:rPr lang="en-GB" dirty="0"/>
                  <a:t>frozen” value of </a:t>
                </a:r>
                <a:r>
                  <a:rPr lang="en-GB" i="1" dirty="0">
                    <a:sym typeface="Symbol"/>
                  </a:rPr>
                  <a:t></a:t>
                </a:r>
                <a:r>
                  <a:rPr lang="en-GB" baseline="-25000" dirty="0" smtClean="0"/>
                  <a:t>0</a:t>
                </a:r>
                <a:r>
                  <a:rPr lang="en-GB" dirty="0" smtClean="0"/>
                  <a:t> . If </a:t>
                </a:r>
                <a:r>
                  <a:rPr lang="el-GR" i="1" dirty="0" smtClean="0">
                    <a:latin typeface="Cambria Math"/>
                    <a:ea typeface="Cambria Math"/>
                  </a:rPr>
                  <a:t>μ</a:t>
                </a:r>
                <a:r>
                  <a:rPr lang="en-US" baseline="-25000" dirty="0" smtClean="0">
                    <a:latin typeface="Cambria Math"/>
                    <a:ea typeface="Cambria Math"/>
                  </a:rPr>
                  <a:t>0</a:t>
                </a:r>
                <a:r>
                  <a:rPr lang="en-US" dirty="0" smtClean="0">
                    <a:latin typeface="Cambria Math"/>
                    <a:ea typeface="Cambria Math"/>
                  </a:rPr>
                  <a:t> &lt;&lt; </a:t>
                </a:r>
                <a:r>
                  <a:rPr lang="el-GR" i="1" dirty="0" smtClean="0">
                    <a:latin typeface="Cambria Math"/>
                    <a:ea typeface="Cambria Math"/>
                  </a:rPr>
                  <a:t>μ</a:t>
                </a:r>
                <a:r>
                  <a:rPr lang="en-US" baseline="-25000" dirty="0" smtClean="0">
                    <a:latin typeface="Cambria Math"/>
                    <a:ea typeface="Cambria Math"/>
                  </a:rPr>
                  <a:t>1</a:t>
                </a:r>
                <a:r>
                  <a:rPr lang="en-US" dirty="0" smtClean="0">
                    <a:latin typeface="Cambria Math"/>
                    <a:ea typeface="Cambria Math"/>
                  </a:rPr>
                  <a:t>, then</a:t>
                </a:r>
                <a:endParaRPr lang="en-GB" i="1" dirty="0" smtClean="0"/>
              </a:p>
              <a:p>
                <a:pPr algn="ctr">
                  <a:lnSpc>
                    <a:spcPct val="150000"/>
                  </a:lnSpc>
                </a:pPr>
                <a:r>
                  <a:rPr lang="en-US" dirty="0" smtClean="0"/>
                  <a:t>(</a:t>
                </a:r>
                <a:r>
                  <a:rPr lang="en-US" i="1" dirty="0" smtClean="0">
                    <a:sym typeface="Symbol"/>
                  </a:rPr>
                  <a:t></a:t>
                </a:r>
                <a:r>
                  <a:rPr lang="en-US" baseline="-25000" dirty="0" smtClean="0">
                    <a:sym typeface="Symbol"/>
                  </a:rPr>
                  <a:t>0</a:t>
                </a:r>
                <a:r>
                  <a:rPr lang="en-US" dirty="0" smtClean="0">
                    <a:sym typeface="Symbol"/>
                  </a:rPr>
                  <a:t>  - </a:t>
                </a:r>
                <a14:m>
                  <m:oMath xmlns:m="http://schemas.openxmlformats.org/officeDocument/2006/math">
                    <m:r>
                      <a:rPr lang="en-US">
                        <a:latin typeface="Cambria Math"/>
                      </a:rPr>
                      <m:t>|</m:t>
                    </m:r>
                    <m:acc>
                      <m:accPr>
                        <m:chr m:val="̅"/>
                        <m:ctrlPr>
                          <a:rPr lang="en-GB" i="1">
                            <a:latin typeface="Cambria Math"/>
                          </a:rPr>
                        </m:ctrlPr>
                      </m:accPr>
                      <m:e>
                        <m:r>
                          <m:rPr>
                            <m:nor/>
                          </m:rPr>
                          <a:rPr lang="en-GB" i="1" dirty="0">
                            <a:sym typeface="Symbol"/>
                          </a:rPr>
                          <m:t></m:t>
                        </m:r>
                      </m:e>
                    </m:acc>
                  </m:oMath>
                </a14:m>
                <a:r>
                  <a:rPr lang="en-US" baseline="-25000" dirty="0" smtClean="0"/>
                  <a:t>0</a:t>
                </a:r>
                <a14:m>
                  <m:oMath xmlns:m="http://schemas.openxmlformats.org/officeDocument/2006/math">
                    <m:r>
                      <a:rPr lang="en-US">
                        <a:latin typeface="Cambria Math"/>
                      </a:rPr>
                      <m:t>|</m:t>
                    </m:r>
                  </m:oMath>
                </a14:m>
                <a:r>
                  <a:rPr lang="en-US" i="1" baseline="30000" dirty="0" smtClean="0"/>
                  <a:t>2</a:t>
                </a:r>
                <a:r>
                  <a:rPr lang="en-US" dirty="0"/>
                  <a:t>)</a:t>
                </a:r>
                <a14:m>
                  <m:oMath xmlns:m="http://schemas.openxmlformats.org/officeDocument/2006/math">
                    <m:acc>
                      <m:accPr>
                        <m:chr m:val="̅"/>
                        <m:ctrlPr>
                          <a:rPr lang="en-GB" i="1">
                            <a:latin typeface="Cambria Math"/>
                          </a:rPr>
                        </m:ctrlPr>
                      </m:accPr>
                      <m:e>
                        <m:r>
                          <m:rPr>
                            <m:nor/>
                          </m:rPr>
                          <a:rPr lang="en-GB" i="1" dirty="0">
                            <a:sym typeface="Symbol"/>
                          </a:rPr>
                          <m:t></m:t>
                        </m:r>
                        <m:r>
                          <m:rPr>
                            <m:nor/>
                          </m:rPr>
                          <a:rPr lang="en-US" baseline="-25000" dirty="0"/>
                          <m:t>0</m:t>
                        </m:r>
                      </m:e>
                    </m:acc>
                  </m:oMath>
                </a14:m>
                <a:r>
                  <a:rPr lang="en-US" i="1" dirty="0" smtClean="0"/>
                  <a:t> = - f.</a:t>
                </a:r>
              </a:p>
              <a:p>
                <a:pPr>
                  <a:lnSpc>
                    <a:spcPct val="150000"/>
                  </a:lnSpc>
                  <a:spcBef>
                    <a:spcPts val="1200"/>
                  </a:spcBef>
                </a:pPr>
                <a:r>
                  <a:rPr lang="en-US" dirty="0" smtClean="0"/>
                  <a:t>The backbone curve</a:t>
                </a:r>
                <a:r>
                  <a:rPr lang="en-US" b="1" dirty="0" smtClean="0"/>
                  <a:t>: </a:t>
                </a:r>
                <a14:m>
                  <m:oMath xmlns:m="http://schemas.openxmlformats.org/officeDocument/2006/math">
                    <m:r>
                      <a:rPr lang="en-US" b="1" i="1" smtClean="0">
                        <a:latin typeface="Cambria Math"/>
                      </a:rPr>
                      <m:t> </m:t>
                    </m:r>
                    <m:acc>
                      <m:accPr>
                        <m:chr m:val="̅"/>
                        <m:ctrlPr>
                          <a:rPr lang="en-US" b="1" i="1" smtClean="0">
                            <a:latin typeface="Cambria Math"/>
                          </a:rPr>
                        </m:ctrlPr>
                      </m:accPr>
                      <m:e>
                        <m:r>
                          <a:rPr lang="en-US" b="1" i="1" smtClean="0">
                            <a:latin typeface="Cambria Math"/>
                          </a:rPr>
                          <m:t>𝒂</m:t>
                        </m:r>
                      </m:e>
                    </m:acc>
                  </m:oMath>
                </a14:m>
                <a:r>
                  <a:rPr lang="en-GB" b="1" baseline="-25000" dirty="0" smtClean="0"/>
                  <a:t>0</a:t>
                </a:r>
                <a:r>
                  <a:rPr lang="en-GB" b="1" dirty="0" smtClean="0"/>
                  <a:t>(</a:t>
                </a:r>
                <a:r>
                  <a:rPr lang="en-GB" b="1" i="1" dirty="0" smtClean="0">
                    <a:sym typeface="Symbol"/>
                  </a:rPr>
                  <a:t></a:t>
                </a:r>
                <a:r>
                  <a:rPr lang="en-GB" b="1" dirty="0" smtClean="0">
                    <a:sym typeface="Symbol"/>
                  </a:rPr>
                  <a:t>)</a:t>
                </a:r>
                <a:r>
                  <a:rPr lang="en-GB" b="1" dirty="0" smtClean="0"/>
                  <a:t> = </a:t>
                </a:r>
                <a14:m>
                  <m:oMath xmlns:m="http://schemas.openxmlformats.org/officeDocument/2006/math">
                    <m:r>
                      <a:rPr lang="en-US" b="1" i="0" smtClean="0">
                        <a:latin typeface="Cambria Math"/>
                      </a:rPr>
                      <m:t>|</m:t>
                    </m:r>
                    <m:acc>
                      <m:accPr>
                        <m:chr m:val="̅"/>
                        <m:ctrlPr>
                          <a:rPr lang="en-GB" b="1" i="1" smtClean="0">
                            <a:latin typeface="Cambria Math"/>
                          </a:rPr>
                        </m:ctrlPr>
                      </m:accPr>
                      <m:e>
                        <m:r>
                          <m:rPr>
                            <m:nor/>
                          </m:rPr>
                          <a:rPr lang="en-GB" b="1" i="1" dirty="0">
                            <a:sym typeface="Symbol"/>
                          </a:rPr>
                          <m:t></m:t>
                        </m:r>
                      </m:e>
                    </m:acc>
                    <m:r>
                      <a:rPr lang="en-US" b="1" i="1" baseline="-25000" dirty="0" smtClean="0">
                        <a:latin typeface="Cambria Math"/>
                        <a:sym typeface="Symbol"/>
                      </a:rPr>
                      <m:t>𝟎</m:t>
                    </m:r>
                  </m:oMath>
                </a14:m>
                <a:r>
                  <a:rPr lang="en-GB" b="1" dirty="0" smtClean="0">
                    <a:sym typeface="Symbol"/>
                  </a:rPr>
                  <a:t>(</a:t>
                </a:r>
                <a:r>
                  <a:rPr lang="en-GB" b="1" i="1" dirty="0" smtClean="0">
                    <a:ea typeface="Cambria Math"/>
                    <a:sym typeface="Symbol"/>
                  </a:rPr>
                  <a:t>𝝉)</a:t>
                </a:r>
                <a:r>
                  <a:rPr lang="en-GB" b="1" dirty="0" smtClean="0">
                    <a:sym typeface="Symbol"/>
                  </a:rPr>
                  <a:t>| </a:t>
                </a:r>
                <a14:m>
                  <m:oMath xmlns:m="http://schemas.openxmlformats.org/officeDocument/2006/math">
                    <m:rad>
                      <m:radPr>
                        <m:degHide m:val="on"/>
                        <m:ctrlPr>
                          <a:rPr lang="en-GB" b="1" i="1" smtClean="0">
                            <a:latin typeface="Cambria Math"/>
                            <a:sym typeface="Symbol"/>
                          </a:rPr>
                        </m:ctrlPr>
                      </m:radPr>
                      <m:deg/>
                      <m:e>
                        <m:r>
                          <m:rPr>
                            <m:nor/>
                          </m:rPr>
                          <a:rPr lang="en-GB" b="1" i="1" dirty="0">
                            <a:sym typeface="Symbol"/>
                          </a:rPr>
                          <m:t></m:t>
                        </m:r>
                        <m:r>
                          <m:rPr>
                            <m:nor/>
                          </m:rPr>
                          <a:rPr lang="en-US" b="1" i="0" baseline="-25000" dirty="0" smtClean="0">
                            <a:sym typeface="Symbol"/>
                          </a:rPr>
                          <m:t>0</m:t>
                        </m:r>
                        <m:r>
                          <m:rPr>
                            <m:nor/>
                          </m:rPr>
                          <a:rPr lang="en-GB" b="1" dirty="0"/>
                          <m:t>(</m:t>
                        </m:r>
                        <m:r>
                          <m:rPr>
                            <m:nor/>
                          </m:rPr>
                          <a:rPr lang="en-GB" b="1" i="1" dirty="0">
                            <a:sym typeface="Symbol"/>
                          </a:rPr>
                          <m:t></m:t>
                        </m:r>
                        <m:r>
                          <m:rPr>
                            <m:nor/>
                          </m:rPr>
                          <a:rPr lang="en-GB" b="1" dirty="0">
                            <a:sym typeface="Symbol"/>
                          </a:rPr>
                          <m:t>)</m:t>
                        </m:r>
                      </m:e>
                    </m:rad>
                  </m:oMath>
                </a14:m>
                <a:r>
                  <a:rPr lang="en-GB" b="1" dirty="0" smtClean="0">
                    <a:sym typeface="Symbol"/>
                  </a:rPr>
                  <a:t>  as </a:t>
                </a:r>
                <a:r>
                  <a:rPr lang="en-GB" i="1" dirty="0" smtClean="0">
                    <a:sym typeface="Symbol"/>
                  </a:rPr>
                  <a:t> </a:t>
                </a:r>
                <a:r>
                  <a:rPr lang="en-GB" b="1" dirty="0">
                    <a:sym typeface="Symbol"/>
                  </a:rPr>
                  <a:t> </a:t>
                </a:r>
                <a:r>
                  <a:rPr lang="en-GB" b="1" dirty="0" smtClean="0">
                    <a:sym typeface="Symbol"/>
                  </a:rPr>
                  <a:t>.</a:t>
                </a:r>
              </a:p>
              <a:p>
                <a:pPr algn="just">
                  <a:lnSpc>
                    <a:spcPct val="200000"/>
                  </a:lnSpc>
                </a:pPr>
                <a:r>
                  <a:rPr lang="en-US" dirty="0" smtClean="0"/>
                  <a:t>Fast fluctuations </a:t>
                </a:r>
                <a14:m>
                  <m:oMath xmlns:m="http://schemas.openxmlformats.org/officeDocument/2006/math">
                    <m:acc>
                      <m:accPr>
                        <m:chr m:val="̃"/>
                        <m:ctrlPr>
                          <a:rPr lang="en-GB" i="1">
                            <a:latin typeface="Cambria Math"/>
                            <a:sym typeface="Symbol"/>
                          </a:rPr>
                        </m:ctrlPr>
                      </m:accPr>
                      <m:e>
                        <m:r>
                          <m:rPr>
                            <m:nor/>
                          </m:rPr>
                          <a:rPr lang="en-GB" i="1" dirty="0">
                            <a:sym typeface="Symbol"/>
                          </a:rPr>
                          <m:t></m:t>
                        </m:r>
                      </m:e>
                    </m:acc>
                  </m:oMath>
                </a14:m>
                <a:r>
                  <a:rPr lang="en-US" baseline="-25000" dirty="0" smtClean="0"/>
                  <a:t>0</a:t>
                </a:r>
                <a:r>
                  <a:rPr lang="en-GB" i="1" dirty="0" smtClean="0">
                    <a:sym typeface="Symbol"/>
                  </a:rPr>
                  <a:t>(</a:t>
                </a:r>
                <a:r>
                  <a:rPr lang="en-GB" i="1" dirty="0">
                    <a:sym typeface="Symbol"/>
                  </a:rPr>
                  <a:t></a:t>
                </a:r>
                <a:r>
                  <a:rPr lang="en-GB" dirty="0">
                    <a:sym typeface="Symbol"/>
                  </a:rPr>
                  <a:t>)</a:t>
                </a:r>
                <a:r>
                  <a:rPr lang="en-US" dirty="0" smtClean="0"/>
                  <a:t> can be calculated by linearizing the Duffing equation near the quasi-steady state </a:t>
                </a:r>
                <a14:m>
                  <m:oMath xmlns:m="http://schemas.openxmlformats.org/officeDocument/2006/math">
                    <m:acc>
                      <m:accPr>
                        <m:chr m:val="̅"/>
                        <m:ctrlPr>
                          <a:rPr lang="en-GB" i="1">
                            <a:latin typeface="Cambria Math"/>
                          </a:rPr>
                        </m:ctrlPr>
                      </m:accPr>
                      <m:e>
                        <m:r>
                          <m:rPr>
                            <m:nor/>
                          </m:rPr>
                          <a:rPr lang="en-GB" i="1" dirty="0">
                            <a:sym typeface="Symbol"/>
                          </a:rPr>
                          <m:t></m:t>
                        </m:r>
                      </m:e>
                    </m:acc>
                  </m:oMath>
                </a14:m>
                <a:r>
                  <a:rPr lang="en-GB" baseline="-25000" dirty="0">
                    <a:sym typeface="Symbol"/>
                  </a:rPr>
                  <a:t>0</a:t>
                </a:r>
                <a:r>
                  <a:rPr lang="en-GB" dirty="0">
                    <a:sym typeface="Symbol"/>
                  </a:rPr>
                  <a:t> </a:t>
                </a:r>
                <a:r>
                  <a:rPr lang="en-US" dirty="0" smtClean="0"/>
                  <a:t>and disregarding the terms proportional to </a:t>
                </a:r>
                <a:r>
                  <a:rPr lang="en-US" i="1" dirty="0" smtClean="0"/>
                  <a:t>µ</a:t>
                </a:r>
                <a:r>
                  <a:rPr lang="en-US" baseline="-25000" dirty="0" smtClean="0"/>
                  <a:t>0</a:t>
                </a:r>
                <a:r>
                  <a:rPr lang="en-US" dirty="0" smtClean="0"/>
                  <a:t>.</a:t>
                </a:r>
                <a:r>
                  <a:rPr lang="en-US" dirty="0" smtClean="0">
                    <a:sym typeface="Symbol"/>
                  </a:rPr>
                  <a:t> </a:t>
                </a:r>
              </a:p>
              <a:p>
                <a:pPr algn="just">
                  <a:lnSpc>
                    <a:spcPct val="150000"/>
                  </a:lnSpc>
                </a:pPr>
                <a:endParaRPr lang="en-GB" i="1" dirty="0">
                  <a:sym typeface="Symbol"/>
                </a:endParaRPr>
              </a:p>
              <a:p>
                <a:pPr algn="just">
                  <a:lnSpc>
                    <a:spcPct val="200000"/>
                  </a:lnSpc>
                </a:pPr>
                <a:endParaRPr lang="en-GB" i="1" dirty="0" smtClean="0">
                  <a:sym typeface="Symbol"/>
                </a:endParaRPr>
              </a:p>
              <a:p>
                <a:pPr algn="just">
                  <a:lnSpc>
                    <a:spcPct val="250000"/>
                  </a:lnSpc>
                </a:pPr>
                <a:endParaRPr lang="en-US" dirty="0"/>
              </a:p>
            </p:txBody>
          </p:sp>
        </mc:Choice>
        <mc:Fallback xmlns="">
          <p:sp>
            <p:nvSpPr>
              <p:cNvPr id="2" name="Прямоугольник 1"/>
              <p:cNvSpPr>
                <a:spLocks noRot="1" noChangeAspect="1" noMove="1" noResize="1" noEditPoints="1" noAdjustHandles="1" noChangeArrowheads="1" noChangeShapeType="1" noTextEdit="1"/>
              </p:cNvSpPr>
              <p:nvPr/>
            </p:nvSpPr>
            <p:spPr>
              <a:xfrm>
                <a:off x="683568" y="571330"/>
                <a:ext cx="7920880" cy="5362622"/>
              </a:xfrm>
              <a:prstGeom prst="rect">
                <a:avLst/>
              </a:prstGeom>
              <a:blipFill rotWithShape="1">
                <a:blip r:embed="rId2"/>
                <a:stretch>
                  <a:fillRect l="-616" r="-693"/>
                </a:stretch>
              </a:blipFill>
            </p:spPr>
            <p:txBody>
              <a:bodyPr/>
              <a:lstStyle/>
              <a:p>
                <a:r>
                  <a:rPr lang="en-US">
                    <a:noFill/>
                  </a:rPr>
                  <a:t> </a:t>
                </a:r>
              </a:p>
            </p:txBody>
          </p:sp>
        </mc:Fallback>
      </mc:AlternateContent>
    </p:spTree>
    <p:extLst>
      <p:ext uri="{BB962C8B-B14F-4D97-AF65-F5344CB8AC3E}">
        <p14:creationId xmlns:p14="http://schemas.microsoft.com/office/powerpoint/2010/main" val="411924956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347864" y="548680"/>
            <a:ext cx="2531462" cy="646331"/>
          </a:xfrm>
          <a:prstGeom prst="rect">
            <a:avLst/>
          </a:prstGeom>
        </p:spPr>
        <p:txBody>
          <a:bodyPr wrap="none">
            <a:spAutoFit/>
          </a:bodyPr>
          <a:lstStyle/>
          <a:p>
            <a:pPr algn="ctr">
              <a:lnSpc>
                <a:spcPct val="200000"/>
              </a:lnSpc>
            </a:pPr>
            <a:r>
              <a:rPr lang="en-GB" b="1" dirty="0"/>
              <a:t>2. The linear oscillator</a:t>
            </a:r>
          </a:p>
        </p:txBody>
      </p:sp>
      <p:sp>
        <p:nvSpPr>
          <p:cNvPr id="4" name="Прямоугольник 3"/>
          <p:cNvSpPr/>
          <p:nvPr/>
        </p:nvSpPr>
        <p:spPr>
          <a:xfrm>
            <a:off x="683568" y="1340768"/>
            <a:ext cx="7632848" cy="5078313"/>
          </a:xfrm>
          <a:prstGeom prst="rect">
            <a:avLst/>
          </a:prstGeom>
        </p:spPr>
        <p:txBody>
          <a:bodyPr wrap="square">
            <a:spAutoFit/>
          </a:bodyPr>
          <a:lstStyle/>
          <a:p>
            <a:pPr>
              <a:lnSpc>
                <a:spcPct val="125000"/>
              </a:lnSpc>
            </a:pPr>
            <a:r>
              <a:rPr lang="en-US" dirty="0" smtClean="0"/>
              <a:t>After calculating the solution </a:t>
            </a:r>
            <a:r>
              <a:rPr lang="en-US" i="1" dirty="0" smtClean="0">
                <a:sym typeface="Symbol"/>
              </a:rPr>
              <a:t></a:t>
            </a:r>
            <a:r>
              <a:rPr lang="en-US" baseline="-25000" dirty="0" smtClean="0"/>
              <a:t>0</a:t>
            </a:r>
            <a:r>
              <a:rPr lang="en-US" dirty="0" smtClean="0"/>
              <a:t>(</a:t>
            </a:r>
            <a:r>
              <a:rPr lang="en-US" i="1" dirty="0" smtClean="0">
                <a:sym typeface="Symbol"/>
              </a:rPr>
              <a:t></a:t>
            </a:r>
            <a:r>
              <a:rPr lang="en-US" dirty="0" smtClean="0"/>
              <a:t>), the response of the linear oscillator </a:t>
            </a:r>
            <a:r>
              <a:rPr lang="en-US" i="1" dirty="0" smtClean="0">
                <a:sym typeface="Symbol"/>
              </a:rPr>
              <a:t></a:t>
            </a:r>
            <a:r>
              <a:rPr lang="en-US" baseline="-25000" dirty="0" smtClean="0"/>
              <a:t>1</a:t>
            </a:r>
            <a:r>
              <a:rPr lang="en-US" dirty="0" smtClean="0"/>
              <a:t>(</a:t>
            </a:r>
            <a:r>
              <a:rPr lang="en-US" i="1" dirty="0" smtClean="0">
                <a:sym typeface="Symbol"/>
              </a:rPr>
              <a:t></a:t>
            </a:r>
            <a:r>
              <a:rPr lang="en-US" dirty="0" smtClean="0"/>
              <a:t>) is directly found from the linear equation for </a:t>
            </a:r>
            <a:r>
              <a:rPr lang="en-US" i="1" dirty="0" smtClean="0">
                <a:sym typeface="Symbol"/>
              </a:rPr>
              <a:t></a:t>
            </a:r>
            <a:r>
              <a:rPr lang="en-US" baseline="-25000" dirty="0" smtClean="0"/>
              <a:t>1</a:t>
            </a:r>
            <a:r>
              <a:rPr lang="en-US" dirty="0" smtClean="0"/>
              <a:t>(</a:t>
            </a:r>
            <a:r>
              <a:rPr lang="en-US" i="1" dirty="0">
                <a:sym typeface="Symbol"/>
              </a:rPr>
              <a:t></a:t>
            </a:r>
            <a:r>
              <a:rPr lang="en-US" dirty="0"/>
              <a:t>)</a:t>
            </a:r>
            <a:r>
              <a:rPr lang="en-US" dirty="0" smtClean="0"/>
              <a:t>. Ignoring the effect of small fast fluctuations, we obtain</a:t>
            </a:r>
          </a:p>
          <a:p>
            <a:pPr>
              <a:lnSpc>
                <a:spcPct val="150000"/>
              </a:lnSpc>
            </a:pPr>
            <a:endParaRPr lang="en-US" dirty="0"/>
          </a:p>
          <a:p>
            <a:pPr>
              <a:lnSpc>
                <a:spcPct val="150000"/>
              </a:lnSpc>
            </a:pPr>
            <a:endParaRPr lang="en-US" dirty="0" smtClean="0"/>
          </a:p>
          <a:p>
            <a:pPr>
              <a:lnSpc>
                <a:spcPct val="150000"/>
              </a:lnSpc>
            </a:pPr>
            <a:endParaRPr lang="en-US" dirty="0"/>
          </a:p>
          <a:p>
            <a:pPr>
              <a:lnSpc>
                <a:spcPct val="150000"/>
              </a:lnSpc>
            </a:pPr>
            <a:endParaRPr lang="en-US" dirty="0"/>
          </a:p>
          <a:p>
            <a:pPr>
              <a:lnSpc>
                <a:spcPct val="125000"/>
              </a:lnSpc>
            </a:pPr>
            <a:r>
              <a:rPr lang="en-GB" dirty="0" smtClean="0"/>
              <a:t>The </a:t>
            </a:r>
            <a:r>
              <a:rPr lang="en-GB" dirty="0"/>
              <a:t>limiting value </a:t>
            </a:r>
            <a:r>
              <a:rPr lang="en-GB" i="1" dirty="0"/>
              <a:t>K</a:t>
            </a:r>
            <a:r>
              <a:rPr lang="en-GB" baseline="-25000" dirty="0"/>
              <a:t>0</a:t>
            </a:r>
            <a:r>
              <a:rPr lang="en-GB" dirty="0"/>
              <a:t>(</a:t>
            </a:r>
            <a:r>
              <a:rPr lang="en-GB" dirty="0">
                <a:sym typeface="Symbol"/>
              </a:rPr>
              <a:t></a:t>
            </a:r>
            <a:r>
              <a:rPr lang="en-GB" dirty="0"/>
              <a:t>) can be explicitly evaluated, and equals </a:t>
            </a:r>
            <a:r>
              <a:rPr lang="en-GB" i="1" dirty="0"/>
              <a:t>K</a:t>
            </a:r>
            <a:r>
              <a:rPr lang="en-GB" baseline="-25000" dirty="0"/>
              <a:t>0</a:t>
            </a:r>
            <a:r>
              <a:rPr lang="en-GB" dirty="0"/>
              <a:t>(</a:t>
            </a:r>
            <a:r>
              <a:rPr lang="en-GB" dirty="0">
                <a:sym typeface="Symbol"/>
              </a:rPr>
              <a:t></a:t>
            </a:r>
            <a:r>
              <a:rPr lang="en-GB" dirty="0"/>
              <a:t>) = (2</a:t>
            </a:r>
            <a:r>
              <a:rPr lang="en-GB" i="1" dirty="0">
                <a:sym typeface="Symbol"/>
              </a:rPr>
              <a:t></a:t>
            </a:r>
            <a:r>
              <a:rPr lang="en-GB" dirty="0"/>
              <a:t>)</a:t>
            </a:r>
            <a:r>
              <a:rPr lang="en-GB" baseline="30000" dirty="0"/>
              <a:t>4/3</a:t>
            </a:r>
            <a:r>
              <a:rPr lang="en-GB" i="1" dirty="0">
                <a:sym typeface="Symbol"/>
              </a:rPr>
              <a:t></a:t>
            </a:r>
            <a:r>
              <a:rPr lang="en-GB" dirty="0"/>
              <a:t>(¾)</a:t>
            </a:r>
            <a:r>
              <a:rPr lang="en-GB" i="1" dirty="0"/>
              <a:t>e</a:t>
            </a:r>
            <a:r>
              <a:rPr lang="en-GB" baseline="30000" dirty="0"/>
              <a:t>3</a:t>
            </a:r>
            <a:r>
              <a:rPr lang="en-GB" i="1" baseline="30000" dirty="0"/>
              <a:t>iπ/</a:t>
            </a:r>
            <a:r>
              <a:rPr lang="en-GB" baseline="30000" dirty="0"/>
              <a:t>8</a:t>
            </a:r>
            <a:r>
              <a:rPr lang="en-GB" dirty="0"/>
              <a:t>, where </a:t>
            </a:r>
            <a:r>
              <a:rPr lang="en-GB" i="1" dirty="0">
                <a:sym typeface="Symbol"/>
              </a:rPr>
              <a:t></a:t>
            </a:r>
            <a:r>
              <a:rPr lang="en-GB" i="1" dirty="0"/>
              <a:t> </a:t>
            </a:r>
            <a:r>
              <a:rPr lang="en-GB" dirty="0"/>
              <a:t>is the gamma </a:t>
            </a:r>
            <a:r>
              <a:rPr lang="en-GB" dirty="0" smtClean="0"/>
              <a:t>function. </a:t>
            </a:r>
            <a:r>
              <a:rPr lang="en-GB" dirty="0"/>
              <a:t>Hence</a:t>
            </a:r>
            <a:r>
              <a:rPr lang="en-GB" dirty="0" smtClean="0"/>
              <a:t>,</a:t>
            </a:r>
          </a:p>
          <a:p>
            <a:pPr algn="ctr">
              <a:lnSpc>
                <a:spcPct val="200000"/>
              </a:lnSpc>
            </a:pPr>
            <a:r>
              <a:rPr lang="de-DE" i="1" dirty="0"/>
              <a:t>a</a:t>
            </a:r>
            <a:r>
              <a:rPr lang="de-DE" baseline="-25000" dirty="0"/>
              <a:t>1</a:t>
            </a:r>
            <a:r>
              <a:rPr lang="de-DE" dirty="0"/>
              <a:t>(</a:t>
            </a:r>
            <a:r>
              <a:rPr lang="de-DE" i="1" dirty="0">
                <a:sym typeface="Symbol"/>
              </a:rPr>
              <a:t></a:t>
            </a:r>
            <a:r>
              <a:rPr lang="de-DE" dirty="0"/>
              <a:t>) = |</a:t>
            </a:r>
            <a:r>
              <a:rPr lang="de-DE" i="1" dirty="0">
                <a:sym typeface="Symbol"/>
              </a:rPr>
              <a:t></a:t>
            </a:r>
            <a:r>
              <a:rPr lang="de-DE" baseline="-25000" dirty="0"/>
              <a:t>1</a:t>
            </a:r>
            <a:r>
              <a:rPr lang="de-DE" dirty="0"/>
              <a:t>(</a:t>
            </a:r>
            <a:r>
              <a:rPr lang="de-DE" i="1" dirty="0">
                <a:sym typeface="Symbol"/>
              </a:rPr>
              <a:t></a:t>
            </a:r>
            <a:r>
              <a:rPr lang="de-DE" dirty="0"/>
              <a:t>)| </a:t>
            </a:r>
            <a:r>
              <a:rPr lang="de-DE" dirty="0">
                <a:sym typeface="Symbol"/>
              </a:rPr>
              <a:t></a:t>
            </a:r>
            <a:r>
              <a:rPr lang="de-DE" dirty="0"/>
              <a:t> </a:t>
            </a:r>
            <a:r>
              <a:rPr lang="de-DE" i="1" dirty="0"/>
              <a:t>µ</a:t>
            </a:r>
            <a:r>
              <a:rPr lang="de-DE" baseline="-25000" dirty="0"/>
              <a:t>1</a:t>
            </a:r>
            <a:r>
              <a:rPr lang="de-DE" dirty="0"/>
              <a:t>(2</a:t>
            </a:r>
            <a:r>
              <a:rPr lang="de-DE" i="1" dirty="0">
                <a:sym typeface="Symbol"/>
              </a:rPr>
              <a:t></a:t>
            </a:r>
            <a:r>
              <a:rPr lang="de-DE" dirty="0"/>
              <a:t>)</a:t>
            </a:r>
            <a:r>
              <a:rPr lang="de-DE" baseline="30000" dirty="0"/>
              <a:t>1/3</a:t>
            </a:r>
            <a:r>
              <a:rPr lang="de-DE" i="1" dirty="0">
                <a:sym typeface="Symbol"/>
              </a:rPr>
              <a:t></a:t>
            </a:r>
            <a:r>
              <a:rPr lang="de-DE" dirty="0"/>
              <a:t>(¾), </a:t>
            </a:r>
            <a:r>
              <a:rPr lang="de-DE" i="1" dirty="0" smtClean="0">
                <a:sym typeface="Symbol"/>
              </a:rPr>
              <a:t></a:t>
            </a:r>
            <a:r>
              <a:rPr lang="de-DE" dirty="0" smtClean="0">
                <a:sym typeface="Symbol"/>
              </a:rPr>
              <a:t></a:t>
            </a:r>
            <a:r>
              <a:rPr lang="de-DE" dirty="0" smtClean="0"/>
              <a:t> </a:t>
            </a:r>
            <a:r>
              <a:rPr lang="de-DE" dirty="0" smtClean="0">
                <a:sym typeface="Symbol"/>
              </a:rPr>
              <a:t>.</a:t>
            </a:r>
          </a:p>
          <a:p>
            <a:pPr algn="just">
              <a:lnSpc>
                <a:spcPct val="125000"/>
              </a:lnSpc>
            </a:pPr>
            <a:r>
              <a:rPr lang="en-US" dirty="0" smtClean="0"/>
              <a:t>that is, AR in the nonlinear oscillator is unable to generate oscillations with permanently growing energy in the attached oscillator but it suffices to produce linear oscillations with bounded amplitude.</a:t>
            </a:r>
            <a:endParaRPr lang="en-US" dirty="0"/>
          </a:p>
        </p:txBody>
      </p:sp>
      <p:graphicFrame>
        <p:nvGraphicFramePr>
          <p:cNvPr id="5" name="Объект 4"/>
          <p:cNvGraphicFramePr>
            <a:graphicFrameLocks noChangeAspect="1"/>
          </p:cNvGraphicFramePr>
          <p:nvPr>
            <p:extLst>
              <p:ext uri="{D42A27DB-BD31-4B8C-83A1-F6EECF244321}">
                <p14:modId xmlns:p14="http://schemas.microsoft.com/office/powerpoint/2010/main" val="1181538596"/>
              </p:ext>
            </p:extLst>
          </p:nvPr>
        </p:nvGraphicFramePr>
        <p:xfrm>
          <a:off x="2574925" y="2492896"/>
          <a:ext cx="3941291" cy="1475607"/>
        </p:xfrm>
        <a:graphic>
          <a:graphicData uri="http://schemas.openxmlformats.org/presentationml/2006/ole">
            <mc:AlternateContent xmlns:mc="http://schemas.openxmlformats.org/markup-compatibility/2006">
              <mc:Choice xmlns:v="urn:schemas-microsoft-com:vml" Requires="v">
                <p:oleObj spid="_x0000_s38971" name="Формула" r:id="rId3" imgW="2781000" imgH="1041120" progId="Equation.3">
                  <p:embed/>
                </p:oleObj>
              </mc:Choice>
              <mc:Fallback>
                <p:oleObj name="Формула" r:id="rId3" imgW="2781000" imgH="1041120" progId="Equation.3">
                  <p:embed/>
                  <p:pic>
                    <p:nvPicPr>
                      <p:cNvPr id="0" name=""/>
                      <p:cNvPicPr/>
                      <p:nvPr/>
                    </p:nvPicPr>
                    <p:blipFill>
                      <a:blip r:embed="rId4"/>
                      <a:stretch>
                        <a:fillRect/>
                      </a:stretch>
                    </p:blipFill>
                    <p:spPr>
                      <a:xfrm>
                        <a:off x="2574925" y="2492896"/>
                        <a:ext cx="3941291" cy="1475607"/>
                      </a:xfrm>
                      <a:prstGeom prst="rect">
                        <a:avLst/>
                      </a:prstGeom>
                    </p:spPr>
                  </p:pic>
                </p:oleObj>
              </mc:Fallback>
            </mc:AlternateContent>
          </a:graphicData>
        </a:graphic>
      </p:graphicFrame>
    </p:spTree>
    <p:extLst>
      <p:ext uri="{BB962C8B-B14F-4D97-AF65-F5344CB8AC3E}">
        <p14:creationId xmlns:p14="http://schemas.microsoft.com/office/powerpoint/2010/main" val="11003645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404664"/>
            <a:ext cx="8064896" cy="5669244"/>
          </a:xfrm>
          <a:prstGeom prst="rect">
            <a:avLst/>
          </a:prstGeom>
        </p:spPr>
        <p:txBody>
          <a:bodyPr wrap="square">
            <a:spAutoFit/>
          </a:bodyPr>
          <a:lstStyle/>
          <a:p>
            <a:pPr algn="ctr">
              <a:lnSpc>
                <a:spcPct val="150000"/>
              </a:lnSpc>
            </a:pPr>
            <a:r>
              <a:rPr lang="en-US" dirty="0" smtClean="0"/>
              <a:t>Example</a:t>
            </a:r>
            <a:r>
              <a:rPr lang="en-US" dirty="0"/>
              <a:t>: </a:t>
            </a:r>
            <a:r>
              <a:rPr lang="en-GB" i="1" dirty="0">
                <a:sym typeface="Symbol"/>
              </a:rPr>
              <a:t></a:t>
            </a:r>
            <a:r>
              <a:rPr lang="en-GB" i="1" dirty="0"/>
              <a:t> </a:t>
            </a:r>
            <a:r>
              <a:rPr lang="en-GB" dirty="0"/>
              <a:t>= 0.05,</a:t>
            </a:r>
            <a:r>
              <a:rPr lang="en-GB" i="1" dirty="0"/>
              <a:t> </a:t>
            </a:r>
            <a:r>
              <a:rPr lang="en-GB" b="1" i="1" dirty="0">
                <a:sym typeface="Symbol"/>
              </a:rPr>
              <a:t></a:t>
            </a:r>
            <a:r>
              <a:rPr lang="en-GB" b="1" dirty="0"/>
              <a:t> = </a:t>
            </a:r>
            <a:r>
              <a:rPr lang="en-GB" b="1" dirty="0" smtClean="0"/>
              <a:t>0.05 </a:t>
            </a:r>
            <a:r>
              <a:rPr lang="en-GB" b="1" dirty="0"/>
              <a:t>&gt; </a:t>
            </a:r>
            <a:r>
              <a:rPr lang="en-GB" b="1" i="1" dirty="0">
                <a:sym typeface="Symbol"/>
              </a:rPr>
              <a:t></a:t>
            </a:r>
            <a:r>
              <a:rPr lang="en-GB" b="1" baseline="30000" dirty="0"/>
              <a:t>*</a:t>
            </a:r>
            <a:r>
              <a:rPr lang="en-GB" b="1" dirty="0"/>
              <a:t> </a:t>
            </a:r>
            <a:r>
              <a:rPr lang="en-US" b="1" dirty="0">
                <a:sym typeface="Symbol"/>
              </a:rPr>
              <a:t></a:t>
            </a:r>
            <a:r>
              <a:rPr lang="en-GB" b="1" dirty="0"/>
              <a:t> 0.06</a:t>
            </a:r>
            <a:r>
              <a:rPr lang="en-GB" dirty="0"/>
              <a:t>, </a:t>
            </a:r>
            <a:r>
              <a:rPr lang="en-GB" i="1" dirty="0"/>
              <a:t>µ</a:t>
            </a:r>
            <a:r>
              <a:rPr lang="en-GB" dirty="0"/>
              <a:t> = 0.02 &lt;&lt;</a:t>
            </a:r>
            <a:r>
              <a:rPr lang="en-GB" i="1" dirty="0"/>
              <a:t> µ</a:t>
            </a:r>
            <a:r>
              <a:rPr lang="en-GB" baseline="-25000" dirty="0"/>
              <a:t>1</a:t>
            </a:r>
            <a:r>
              <a:rPr lang="en-GB" dirty="0"/>
              <a:t> = 0.25; </a:t>
            </a:r>
            <a:r>
              <a:rPr lang="en-GB" i="1" dirty="0"/>
              <a:t>f</a:t>
            </a:r>
            <a:r>
              <a:rPr lang="en-GB" dirty="0"/>
              <a:t> = 0.34</a:t>
            </a:r>
            <a:r>
              <a:rPr lang="en-GB" dirty="0" smtClean="0"/>
              <a:t>.</a:t>
            </a:r>
          </a:p>
          <a:p>
            <a:pPr algn="ctr">
              <a:lnSpc>
                <a:spcPct val="150000"/>
              </a:lnSpc>
            </a:pPr>
            <a:endParaRPr lang="en-US" dirty="0"/>
          </a:p>
          <a:p>
            <a:pPr algn="ctr">
              <a:lnSpc>
                <a:spcPct val="150000"/>
              </a:lnSpc>
            </a:pPr>
            <a:endParaRPr lang="en-US" dirty="0" smtClean="0"/>
          </a:p>
          <a:p>
            <a:pPr algn="ctr">
              <a:lnSpc>
                <a:spcPct val="150000"/>
              </a:lnSpc>
            </a:pPr>
            <a:endParaRPr lang="en-US" dirty="0"/>
          </a:p>
          <a:p>
            <a:pPr algn="ctr">
              <a:lnSpc>
                <a:spcPct val="150000"/>
              </a:lnSpc>
            </a:pPr>
            <a:endParaRPr lang="en-US" dirty="0" smtClean="0"/>
          </a:p>
          <a:p>
            <a:pPr algn="ctr">
              <a:lnSpc>
                <a:spcPct val="150000"/>
              </a:lnSpc>
            </a:pPr>
            <a:endParaRPr lang="en-US" dirty="0"/>
          </a:p>
          <a:p>
            <a:pPr algn="ctr">
              <a:lnSpc>
                <a:spcPct val="150000"/>
              </a:lnSpc>
            </a:pPr>
            <a:endParaRPr lang="en-US" dirty="0" smtClean="0"/>
          </a:p>
          <a:p>
            <a:pPr algn="just"/>
            <a:r>
              <a:rPr lang="en-US" sz="1700" b="1" dirty="0" smtClean="0"/>
              <a:t>Fig. 7.</a:t>
            </a:r>
            <a:r>
              <a:rPr lang="en-US" sz="1700" dirty="0" smtClean="0"/>
              <a:t> </a:t>
            </a:r>
            <a:r>
              <a:rPr lang="en-US" sz="1700" dirty="0"/>
              <a:t>Amplitudes of oscillations for </a:t>
            </a:r>
            <a:r>
              <a:rPr lang="en-US" sz="1700" dirty="0" smtClean="0"/>
              <a:t>the nonlinear and </a:t>
            </a:r>
            <a:r>
              <a:rPr lang="en-US" sz="1700" dirty="0"/>
              <a:t>linear </a:t>
            </a:r>
            <a:r>
              <a:rPr lang="en-US" sz="1700" dirty="0" smtClean="0"/>
              <a:t>oscillators; </a:t>
            </a:r>
            <a:r>
              <a:rPr lang="en-US" sz="1700" dirty="0"/>
              <a:t>red dashed lines correspond to </a:t>
            </a:r>
            <a:r>
              <a:rPr lang="en-US" sz="1700" dirty="0" smtClean="0"/>
              <a:t>the backbone curve</a:t>
            </a:r>
          </a:p>
          <a:p>
            <a:pPr algn="just"/>
            <a:endParaRPr lang="en-US" sz="1700" dirty="0" smtClean="0"/>
          </a:p>
          <a:p>
            <a:pPr algn="just">
              <a:lnSpc>
                <a:spcPct val="120000"/>
              </a:lnSpc>
            </a:pPr>
            <a:r>
              <a:rPr lang="en-US" sz="1700" dirty="0" smtClean="0"/>
              <a:t>The amplitude of the nonlinear oscillator is similar to its analogue in the first case but the behavior of the linear oscillator differs from oscillations with growing energy in the system of the first type. The shape of the amplitude </a:t>
            </a:r>
            <a:r>
              <a:rPr lang="en-US" sz="1700" i="1" dirty="0" smtClean="0">
                <a:latin typeface="Cambria" panose="02040503050406030204" pitchFamily="18" charset="0"/>
              </a:rPr>
              <a:t>a</a:t>
            </a:r>
            <a:r>
              <a:rPr lang="en-US" sz="1700" baseline="-25000" dirty="0" smtClean="0"/>
              <a:t>1</a:t>
            </a:r>
            <a:r>
              <a:rPr lang="en-US" sz="1700" dirty="0" smtClean="0"/>
              <a:t>(</a:t>
            </a:r>
            <a:r>
              <a:rPr lang="en-US" sz="1700" i="1" dirty="0" smtClean="0">
                <a:sym typeface="Symbol"/>
              </a:rPr>
              <a:t></a:t>
            </a:r>
            <a:r>
              <a:rPr lang="en-US" sz="1700" dirty="0" smtClean="0"/>
              <a:t>) is similar to the resonance curve with a distinct resonance peak at the initial stage of motion, where the effect of the time-dependent detuning is negligible, but then it turns into small oscillations with the limiting amplitude tending to </a:t>
            </a:r>
            <a:r>
              <a:rPr lang="en-US" sz="1700" i="1" dirty="0" smtClean="0">
                <a:latin typeface="Cambria" panose="02040503050406030204" pitchFamily="18" charset="0"/>
              </a:rPr>
              <a:t>a</a:t>
            </a:r>
            <a:r>
              <a:rPr lang="en-US" sz="1700" baseline="-25000" dirty="0" smtClean="0">
                <a:latin typeface="Cambria" panose="02040503050406030204" pitchFamily="18" charset="0"/>
              </a:rPr>
              <a:t>1</a:t>
            </a:r>
            <a:r>
              <a:rPr lang="en-US" sz="1700" baseline="-25000" dirty="0" smtClean="0">
                <a:latin typeface="Cambria" panose="02040503050406030204" pitchFamily="18" charset="0"/>
                <a:sym typeface="Symbol"/>
              </a:rPr>
              <a:t></a:t>
            </a:r>
            <a:r>
              <a:rPr lang="en-US" sz="1700" dirty="0" smtClean="0">
                <a:latin typeface="Cambria" panose="02040503050406030204" pitchFamily="18" charset="0"/>
              </a:rPr>
              <a:t> </a:t>
            </a:r>
            <a:endParaRPr lang="en-GB" sz="1600" dirty="0"/>
          </a:p>
        </p:txBody>
      </p:sp>
      <p:pic>
        <p:nvPicPr>
          <p:cNvPr id="4" name="Рисунок 3"/>
          <p:cNvPicPr/>
          <p:nvPr/>
        </p:nvPicPr>
        <p:blipFill rotWithShape="1">
          <a:blip r:embed="rId2">
            <a:extLst>
              <a:ext uri="{28A0092B-C50C-407E-A947-70E740481C1C}">
                <a14:useLocalDpi xmlns:a14="http://schemas.microsoft.com/office/drawing/2010/main" val="0"/>
              </a:ext>
            </a:extLst>
          </a:blip>
          <a:srcRect l="2347" t="3846" r="37574" b="35266"/>
          <a:stretch/>
        </p:blipFill>
        <p:spPr bwMode="auto">
          <a:xfrm>
            <a:off x="2267743" y="1124744"/>
            <a:ext cx="4608513" cy="2218520"/>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78282184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28328" y="919159"/>
            <a:ext cx="7904112" cy="4662815"/>
          </a:xfrm>
          <a:prstGeom prst="rect">
            <a:avLst/>
          </a:prstGeom>
        </p:spPr>
        <p:txBody>
          <a:bodyPr wrap="square">
            <a:spAutoFit/>
          </a:bodyPr>
          <a:lstStyle/>
          <a:p>
            <a:pPr algn="just">
              <a:lnSpc>
                <a:spcPct val="150000"/>
              </a:lnSpc>
            </a:pPr>
            <a:r>
              <a:rPr lang="en-US" dirty="0" smtClean="0">
                <a:ea typeface="Arial Unicode MS"/>
              </a:rPr>
              <a:t>A key conclusion from these results is that in the system of the second type the energy transferred from the nonlinear actuator is insufficient to produce oscillations with growing energy in the attached linear oscillator. The different dynamical behavior follows from different resonance properties of the systems. In the system with a constant forcing frequency both oscillators are captured in resonance; if the forcing frequency slowly increases and the parameters of the system remain constant, resonance in the nonlinear oscillator is still sustained by an increase of the amplitude, while the frequency of the linear oscillator falls into the domain beyond the resonance. </a:t>
            </a:r>
            <a:r>
              <a:rPr lang="en-US" i="1" dirty="0" smtClean="0">
                <a:ea typeface="Arial Unicode MS"/>
              </a:rPr>
              <a:t>This conclusion is by no means trivial, as the linear oscillator is actually driven by the coupling response with permanently increasing amplitude.</a:t>
            </a:r>
            <a:endParaRPr lang="en-US" i="1" dirty="0" smtClean="0"/>
          </a:p>
        </p:txBody>
      </p:sp>
    </p:spTree>
    <p:extLst>
      <p:ext uri="{BB962C8B-B14F-4D97-AF65-F5344CB8AC3E}">
        <p14:creationId xmlns:p14="http://schemas.microsoft.com/office/powerpoint/2010/main" val="219505472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83568" y="548680"/>
            <a:ext cx="7776864" cy="5424562"/>
          </a:xfrm>
          <a:prstGeom prst="rect">
            <a:avLst/>
          </a:prstGeom>
        </p:spPr>
        <p:txBody>
          <a:bodyPr wrap="square">
            <a:spAutoFit/>
          </a:bodyPr>
          <a:lstStyle/>
          <a:p>
            <a:pPr algn="ctr"/>
            <a:r>
              <a:rPr lang="en-US" sz="2200" b="1" dirty="0" smtClean="0">
                <a:solidFill>
                  <a:srgbClr val="0070C0"/>
                </a:solidFill>
              </a:rPr>
              <a:t>THE AUTORESONANT CHAIN</a:t>
            </a:r>
          </a:p>
          <a:p>
            <a:endParaRPr lang="en-US" sz="1600" b="1" dirty="0" smtClean="0">
              <a:solidFill>
                <a:srgbClr val="0070C0"/>
              </a:solidFill>
            </a:endParaRPr>
          </a:p>
          <a:p>
            <a:pPr algn="ctr">
              <a:lnSpc>
                <a:spcPct val="120000"/>
              </a:lnSpc>
            </a:pPr>
            <a:r>
              <a:rPr lang="en-US" b="1" dirty="0" smtClean="0">
                <a:solidFill>
                  <a:srgbClr val="0070C0"/>
                </a:solidFill>
              </a:rPr>
              <a:t>1. The chain with the time-dependent nonlinear actuator  </a:t>
            </a:r>
          </a:p>
          <a:p>
            <a:pPr>
              <a:lnSpc>
                <a:spcPct val="200000"/>
              </a:lnSpc>
            </a:pPr>
            <a:r>
              <a:rPr lang="en-US" dirty="0" smtClean="0"/>
              <a:t>The dimensionless equations of motion:</a:t>
            </a:r>
            <a:r>
              <a:rPr lang="en-US" sz="2000" b="1" dirty="0" smtClean="0">
                <a:solidFill>
                  <a:srgbClr val="0070C0"/>
                </a:solidFill>
              </a:rPr>
              <a:t> </a:t>
            </a:r>
          </a:p>
          <a:p>
            <a:endParaRPr lang="en-US" sz="2000" b="1" dirty="0" smtClean="0">
              <a:solidFill>
                <a:srgbClr val="0070C0"/>
              </a:solidFill>
            </a:endParaRPr>
          </a:p>
          <a:p>
            <a:endParaRPr lang="en-US" sz="2000" b="1" dirty="0">
              <a:solidFill>
                <a:srgbClr val="0070C0"/>
              </a:solidFill>
            </a:endParaRPr>
          </a:p>
          <a:p>
            <a:endParaRPr lang="en-US" sz="2000" b="1" dirty="0" smtClean="0">
              <a:solidFill>
                <a:srgbClr val="0070C0"/>
              </a:solidFill>
            </a:endParaRPr>
          </a:p>
          <a:p>
            <a:endParaRPr lang="en-US" sz="2000" b="1" dirty="0">
              <a:solidFill>
                <a:srgbClr val="0070C0"/>
              </a:solidFill>
            </a:endParaRPr>
          </a:p>
          <a:p>
            <a:endParaRPr lang="en-US" sz="2000" b="1" dirty="0" smtClean="0">
              <a:solidFill>
                <a:srgbClr val="0070C0"/>
              </a:solidFill>
            </a:endParaRPr>
          </a:p>
          <a:p>
            <a:endParaRPr lang="en-US" sz="2000" b="1" dirty="0">
              <a:solidFill>
                <a:srgbClr val="0070C0"/>
              </a:solidFill>
            </a:endParaRPr>
          </a:p>
          <a:p>
            <a:pPr algn="just">
              <a:lnSpc>
                <a:spcPct val="125000"/>
              </a:lnSpc>
              <a:spcBef>
                <a:spcPts val="1200"/>
              </a:spcBef>
            </a:pPr>
            <a:endParaRPr lang="en-US" dirty="0" smtClean="0"/>
          </a:p>
          <a:p>
            <a:pPr algn="just">
              <a:lnSpc>
                <a:spcPct val="300000"/>
              </a:lnSpc>
              <a:spcBef>
                <a:spcPts val="1200"/>
              </a:spcBef>
            </a:pPr>
            <a:r>
              <a:rPr lang="en-US" dirty="0" smtClean="0">
                <a:sym typeface="Symbol"/>
              </a:rPr>
              <a:t>Slow detuning</a:t>
            </a:r>
            <a:r>
              <a:rPr lang="en-US" i="1" dirty="0" smtClean="0">
                <a:sym typeface="Symbol"/>
              </a:rPr>
              <a:t>: </a:t>
            </a:r>
            <a:r>
              <a:rPr lang="en-US" dirty="0"/>
              <a:t>(</a:t>
            </a:r>
            <a:r>
              <a:rPr lang="en-US" i="1" dirty="0">
                <a:sym typeface="Symbol"/>
              </a:rPr>
              <a:t></a:t>
            </a:r>
            <a:r>
              <a:rPr lang="en-US" baseline="-25000" dirty="0"/>
              <a:t>1</a:t>
            </a:r>
            <a:r>
              <a:rPr lang="en-US" dirty="0"/>
              <a:t>) </a:t>
            </a:r>
            <a:r>
              <a:rPr lang="en-US" dirty="0">
                <a:sym typeface="Symbol"/>
              </a:rPr>
              <a:t></a:t>
            </a:r>
            <a:r>
              <a:rPr lang="en-US" dirty="0"/>
              <a:t> </a:t>
            </a:r>
            <a:r>
              <a:rPr lang="en-US" i="1" dirty="0"/>
              <a:t>s</a:t>
            </a:r>
            <a:r>
              <a:rPr lang="en-US" dirty="0"/>
              <a:t> </a:t>
            </a:r>
            <a:r>
              <a:rPr lang="ru-RU" dirty="0">
                <a:sym typeface="Symbol"/>
              </a:rPr>
              <a:t></a:t>
            </a:r>
            <a:r>
              <a:rPr lang="ru-RU" dirty="0"/>
              <a:t> </a:t>
            </a:r>
            <a:r>
              <a:rPr lang="en-US" i="1" dirty="0"/>
              <a:t>b</a:t>
            </a:r>
            <a:r>
              <a:rPr lang="en-US" i="1" dirty="0">
                <a:sym typeface="Symbol"/>
              </a:rPr>
              <a:t></a:t>
            </a:r>
            <a:r>
              <a:rPr lang="en-US" baseline="-25000" dirty="0" smtClean="0"/>
              <a:t>1</a:t>
            </a:r>
            <a:r>
              <a:rPr lang="en-US" dirty="0" smtClean="0"/>
              <a:t>, </a:t>
            </a:r>
            <a:r>
              <a:rPr lang="en-GB" i="1" dirty="0" smtClean="0">
                <a:sym typeface="Symbol"/>
              </a:rPr>
              <a:t></a:t>
            </a:r>
            <a:r>
              <a:rPr lang="fr-FR" baseline="-25000" dirty="0"/>
              <a:t>1</a:t>
            </a:r>
            <a:r>
              <a:rPr lang="fr-FR" dirty="0"/>
              <a:t> = </a:t>
            </a:r>
            <a:r>
              <a:rPr lang="en-GB" i="1" dirty="0" smtClean="0">
                <a:sym typeface="Symbol"/>
              </a:rPr>
              <a:t></a:t>
            </a:r>
            <a:r>
              <a:rPr lang="en-GB" baseline="-25000" dirty="0" smtClean="0">
                <a:sym typeface="Symbol"/>
              </a:rPr>
              <a:t>0</a:t>
            </a:r>
            <a:r>
              <a:rPr lang="en-GB" dirty="0" smtClean="0"/>
              <a:t>,</a:t>
            </a:r>
            <a:r>
              <a:rPr lang="en-GB" i="1" dirty="0" smtClean="0"/>
              <a:t> </a:t>
            </a:r>
            <a:endParaRPr lang="en-US" i="1" dirty="0" smtClean="0"/>
          </a:p>
          <a:p>
            <a:pPr algn="just">
              <a:spcBef>
                <a:spcPts val="1200"/>
              </a:spcBef>
            </a:pPr>
            <a:r>
              <a:rPr lang="en-US" dirty="0" smtClean="0"/>
              <a:t>Initial</a:t>
            </a:r>
            <a:r>
              <a:rPr lang="en-US" i="1" dirty="0" smtClean="0"/>
              <a:t> </a:t>
            </a:r>
            <a:r>
              <a:rPr lang="en-US" dirty="0" smtClean="0"/>
              <a:t>conditions</a:t>
            </a:r>
            <a:r>
              <a:rPr lang="en-US" i="1" dirty="0" smtClean="0"/>
              <a:t>: u</a:t>
            </a:r>
            <a:r>
              <a:rPr lang="en-US" i="1" baseline="-25000" dirty="0" smtClean="0"/>
              <a:t>r</a:t>
            </a:r>
            <a:r>
              <a:rPr lang="en-US" dirty="0" smtClean="0"/>
              <a:t> </a:t>
            </a:r>
            <a:r>
              <a:rPr lang="en-US" dirty="0"/>
              <a:t>= 0, </a:t>
            </a:r>
            <a:r>
              <a:rPr lang="en-US" i="1" dirty="0" err="1"/>
              <a:t>du</a:t>
            </a:r>
            <a:r>
              <a:rPr lang="en-US" i="1" baseline="-25000" dirty="0" err="1"/>
              <a:t>r</a:t>
            </a:r>
            <a:r>
              <a:rPr lang="en-US" i="1" dirty="0"/>
              <a:t>/</a:t>
            </a:r>
            <a:r>
              <a:rPr lang="en-US" i="1" dirty="0" err="1"/>
              <a:t>dt</a:t>
            </a:r>
            <a:r>
              <a:rPr lang="en-US" dirty="0"/>
              <a:t> = 0 at </a:t>
            </a:r>
            <a:r>
              <a:rPr lang="en-US" i="1" dirty="0"/>
              <a:t>t</a:t>
            </a:r>
            <a:r>
              <a:rPr lang="en-US" dirty="0"/>
              <a:t> = 0, </a:t>
            </a:r>
            <a:r>
              <a:rPr lang="en-US" i="1" dirty="0"/>
              <a:t>r</a:t>
            </a:r>
            <a:r>
              <a:rPr lang="en-US" dirty="0"/>
              <a:t> = 0, 1,..,</a:t>
            </a:r>
            <a:r>
              <a:rPr lang="en-US" i="1" dirty="0"/>
              <a:t>n</a:t>
            </a:r>
            <a:r>
              <a:rPr lang="en-US" dirty="0"/>
              <a:t>. </a:t>
            </a:r>
            <a:endParaRPr lang="en-GB" sz="2000" dirty="0">
              <a:solidFill>
                <a:srgbClr val="0070C0"/>
              </a:solidFill>
            </a:endParaRPr>
          </a:p>
        </p:txBody>
      </p:sp>
      <p:sp>
        <p:nvSpPr>
          <p:cNvPr id="4" name="Rectangle 35"/>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graphicFrame>
        <p:nvGraphicFramePr>
          <p:cNvPr id="5" name="Объект 4"/>
          <p:cNvGraphicFramePr>
            <a:graphicFrameLocks noChangeAspect="1"/>
          </p:cNvGraphicFramePr>
          <p:nvPr>
            <p:extLst>
              <p:ext uri="{D42A27DB-BD31-4B8C-83A1-F6EECF244321}">
                <p14:modId xmlns:p14="http://schemas.microsoft.com/office/powerpoint/2010/main" val="2294943061"/>
              </p:ext>
            </p:extLst>
          </p:nvPr>
        </p:nvGraphicFramePr>
        <p:xfrm>
          <a:off x="1907704" y="2226621"/>
          <a:ext cx="5400600" cy="2642539"/>
        </p:xfrm>
        <a:graphic>
          <a:graphicData uri="http://schemas.openxmlformats.org/presentationml/2006/ole">
            <mc:AlternateContent xmlns:mc="http://schemas.openxmlformats.org/markup-compatibility/2006">
              <mc:Choice xmlns:v="urn:schemas-microsoft-com:vml" Requires="v">
                <p:oleObj spid="_x0000_s21791" name="Формула" r:id="rId3" imgW="3594100" imgH="1727200" progId="Equation.3">
                  <p:embed/>
                </p:oleObj>
              </mc:Choice>
              <mc:Fallback>
                <p:oleObj name="Формула" r:id="rId3" imgW="3594100" imgH="1727200" progId="Equation.3">
                  <p:embed/>
                  <p:pic>
                    <p:nvPicPr>
                      <p:cNvPr id="0" name="Object 3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7704" y="2226621"/>
                        <a:ext cx="5400600" cy="2642539"/>
                      </a:xfrm>
                      <a:prstGeom prst="rect">
                        <a:avLst/>
                      </a:prstGeom>
                      <a:noFill/>
                    </p:spPr>
                  </p:pic>
                </p:oleObj>
              </mc:Fallback>
            </mc:AlternateContent>
          </a:graphicData>
        </a:graphic>
      </p:graphicFrame>
    </p:spTree>
    <p:extLst>
      <p:ext uri="{BB962C8B-B14F-4D97-AF65-F5344CB8AC3E}">
        <p14:creationId xmlns:p14="http://schemas.microsoft.com/office/powerpoint/2010/main" val="249486991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1"/>
          <p:cNvSpPr txBox="1">
            <a:spLocks/>
          </p:cNvSpPr>
          <p:nvPr/>
        </p:nvSpPr>
        <p:spPr>
          <a:xfrm>
            <a:off x="457200" y="332656"/>
            <a:ext cx="8229600" cy="648072"/>
          </a:xfrm>
          <a:prstGeom prst="rect">
            <a:avLst/>
          </a:prstGeom>
        </p:spPr>
        <p:txBody>
          <a:bodyPr>
            <a:noAutofit/>
          </a:bodyPr>
          <a:lst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a:lstStyle>
          <a:p>
            <a:pPr>
              <a:lnSpc>
                <a:spcPct val="150000"/>
              </a:lnSpc>
            </a:pPr>
            <a:r>
              <a:rPr lang="en-US" sz="2200" b="1" dirty="0" smtClean="0">
                <a:solidFill>
                  <a:srgbClr val="0070C0"/>
                </a:solidFill>
              </a:rPr>
              <a:t>ASYMPTOTIC APPROXIMATIONS</a:t>
            </a:r>
            <a:endParaRPr lang="en-GB" sz="2200" b="1" dirty="0">
              <a:solidFill>
                <a:srgbClr val="0070C0"/>
              </a:solidFill>
            </a:endParaRPr>
          </a:p>
        </p:txBody>
      </p:sp>
      <mc:AlternateContent xmlns:mc="http://schemas.openxmlformats.org/markup-compatibility/2006" xmlns:a14="http://schemas.microsoft.com/office/drawing/2010/main">
        <mc:Choice Requires="a14">
          <p:sp>
            <p:nvSpPr>
              <p:cNvPr id="4" name="Прямоугольник 3"/>
              <p:cNvSpPr/>
              <p:nvPr/>
            </p:nvSpPr>
            <p:spPr>
              <a:xfrm>
                <a:off x="611560" y="980728"/>
                <a:ext cx="7920880" cy="5473358"/>
              </a:xfrm>
              <a:prstGeom prst="rect">
                <a:avLst/>
              </a:prstGeom>
            </p:spPr>
            <p:txBody>
              <a:bodyPr wrap="square">
                <a:spAutoFit/>
              </a:bodyPr>
              <a:lstStyle/>
              <a:p>
                <a:pPr>
                  <a:lnSpc>
                    <a:spcPct val="150000"/>
                  </a:lnSpc>
                </a:pPr>
                <a:r>
                  <a:rPr lang="en-US" dirty="0">
                    <a:cs typeface="Calibri" panose="020F0502020204030204" pitchFamily="34" charset="0"/>
                  </a:rPr>
                  <a:t>Complex amplitudes: </a:t>
                </a:r>
                <a:r>
                  <a:rPr lang="en-US" i="1" dirty="0" err="1" smtClean="0">
                    <a:cs typeface="Calibri" panose="020F0502020204030204" pitchFamily="34" charset="0"/>
                  </a:rPr>
                  <a:t>Y</a:t>
                </a:r>
                <a:r>
                  <a:rPr lang="en-US" i="1" baseline="-25000" dirty="0" err="1" smtClean="0">
                    <a:cs typeface="Calibri" panose="020F0502020204030204" pitchFamily="34" charset="0"/>
                  </a:rPr>
                  <a:t>k</a:t>
                </a:r>
                <a:r>
                  <a:rPr lang="en-US" i="1" dirty="0" smtClean="0">
                    <a:cs typeface="Calibri" panose="020F0502020204030204" pitchFamily="34" charset="0"/>
                  </a:rPr>
                  <a:t> </a:t>
                </a:r>
                <a:r>
                  <a:rPr lang="en-US" i="1" dirty="0">
                    <a:cs typeface="Calibri" panose="020F0502020204030204" pitchFamily="34" charset="0"/>
                  </a:rPr>
                  <a:t>= </a:t>
                </a:r>
                <a:r>
                  <a:rPr lang="en-US" dirty="0">
                    <a:cs typeface="Calibri" panose="020F0502020204030204" pitchFamily="34" charset="0"/>
                  </a:rPr>
                  <a:t>(</a:t>
                </a:r>
                <a:r>
                  <a:rPr lang="en-US" i="1" dirty="0" err="1" smtClean="0">
                    <a:cs typeface="Calibri" panose="020F0502020204030204" pitchFamily="34" charset="0"/>
                  </a:rPr>
                  <a:t>v</a:t>
                </a:r>
                <a:r>
                  <a:rPr lang="en-US" i="1" baseline="-25000" dirty="0" err="1">
                    <a:cs typeface="Calibri" panose="020F0502020204030204" pitchFamily="34" charset="0"/>
                  </a:rPr>
                  <a:t>k</a:t>
                </a:r>
                <a:r>
                  <a:rPr lang="en-US" dirty="0" smtClean="0">
                    <a:cs typeface="Calibri" panose="020F0502020204030204" pitchFamily="34" charset="0"/>
                  </a:rPr>
                  <a:t> </a:t>
                </a:r>
                <a:r>
                  <a:rPr lang="en-US" dirty="0">
                    <a:cs typeface="Calibri" panose="020F0502020204030204" pitchFamily="34" charset="0"/>
                  </a:rPr>
                  <a:t>+</a:t>
                </a:r>
                <a:r>
                  <a:rPr lang="en-US" i="1" dirty="0" err="1">
                    <a:cs typeface="Calibri" panose="020F0502020204030204" pitchFamily="34" charset="0"/>
                  </a:rPr>
                  <a:t>iu</a:t>
                </a:r>
                <a:r>
                  <a:rPr lang="en-US" i="1" baseline="-25000" dirty="0">
                    <a:cs typeface="Calibri" panose="020F0502020204030204" pitchFamily="34" charset="0"/>
                  </a:rPr>
                  <a:t>k</a:t>
                </a:r>
                <a:r>
                  <a:rPr lang="en-US" i="1" dirty="0">
                    <a:cs typeface="Calibri" panose="020F0502020204030204" pitchFamily="34" charset="0"/>
                  </a:rPr>
                  <a:t>)</a:t>
                </a:r>
                <a14:m>
                  <m:oMath xmlns:m="http://schemas.openxmlformats.org/officeDocument/2006/math">
                    <m:sSup>
                      <m:sSupPr>
                        <m:ctrlPr>
                          <a:rPr lang="en-US" i="1">
                            <a:latin typeface="Cambria Math"/>
                            <a:cs typeface="Calibri" panose="020F0502020204030204" pitchFamily="34" charset="0"/>
                          </a:rPr>
                        </m:ctrlPr>
                      </m:sSupPr>
                      <m:e>
                        <m:r>
                          <a:rPr lang="en-US" i="1">
                            <a:latin typeface="Cambria Math"/>
                            <a:cs typeface="Calibri" panose="020F0502020204030204" pitchFamily="34" charset="0"/>
                          </a:rPr>
                          <m:t>𝑒</m:t>
                        </m:r>
                      </m:e>
                      <m:sup>
                        <m:r>
                          <a:rPr lang="en-US" i="1">
                            <a:latin typeface="Cambria Math"/>
                            <a:cs typeface="Calibri" panose="020F0502020204030204" pitchFamily="34" charset="0"/>
                          </a:rPr>
                          <m:t>−</m:t>
                        </m:r>
                        <m:r>
                          <a:rPr lang="en-US" i="1">
                            <a:latin typeface="Cambria Math"/>
                            <a:cs typeface="Calibri" panose="020F0502020204030204" pitchFamily="34" charset="0"/>
                          </a:rPr>
                          <m:t>𝑖</m:t>
                        </m:r>
                        <m:r>
                          <a:rPr lang="en-US" i="1">
                            <a:latin typeface="Cambria Math"/>
                            <a:cs typeface="Calibri" panose="020F0502020204030204" pitchFamily="34" charset="0"/>
                            <a:sym typeface="Symbol"/>
                          </a:rPr>
                          <m:t>0</m:t>
                        </m:r>
                      </m:sup>
                    </m:sSup>
                  </m:oMath>
                </a14:m>
                <a:r>
                  <a:rPr lang="en-US" dirty="0">
                    <a:cs typeface="Calibri" panose="020F0502020204030204" pitchFamily="34" charset="0"/>
                  </a:rPr>
                  <a:t>, </a:t>
                </a:r>
                <a:r>
                  <a:rPr lang="en-US" i="1" dirty="0" err="1" smtClean="0">
                    <a:cs typeface="Calibri" panose="020F0502020204030204" pitchFamily="34" charset="0"/>
                  </a:rPr>
                  <a:t>Y</a:t>
                </a:r>
                <a:r>
                  <a:rPr lang="en-US" i="1" baseline="-25000" dirty="0" err="1">
                    <a:cs typeface="Calibri" panose="020F0502020204030204" pitchFamily="34" charset="0"/>
                  </a:rPr>
                  <a:t>k</a:t>
                </a:r>
                <a:r>
                  <a:rPr lang="en-US" i="1" baseline="-25000" dirty="0">
                    <a:cs typeface="Calibri" panose="020F0502020204030204" pitchFamily="34" charset="0"/>
                  </a:rPr>
                  <a:t> </a:t>
                </a:r>
                <a:r>
                  <a:rPr lang="en-US" dirty="0" smtClean="0">
                    <a:cs typeface="Calibri" panose="020F0502020204030204" pitchFamily="34" charset="0"/>
                  </a:rPr>
                  <a:t>(0</a:t>
                </a:r>
                <a:r>
                  <a:rPr lang="en-US" dirty="0">
                    <a:cs typeface="Calibri" panose="020F0502020204030204" pitchFamily="34" charset="0"/>
                  </a:rPr>
                  <a:t>) = 0.</a:t>
                </a:r>
              </a:p>
              <a:p>
                <a:pPr>
                  <a:lnSpc>
                    <a:spcPct val="200000"/>
                  </a:lnSpc>
                </a:pPr>
                <a:r>
                  <a:rPr lang="en-US" dirty="0">
                    <a:cs typeface="Calibri" panose="020F0502020204030204" pitchFamily="34" charset="0"/>
                  </a:rPr>
                  <a:t>Multiple scale expansions: </a:t>
                </a:r>
                <a:r>
                  <a:rPr lang="en-US" i="1" dirty="0" err="1" smtClean="0">
                    <a:cs typeface="Calibri" panose="020F0502020204030204" pitchFamily="34" charset="0"/>
                  </a:rPr>
                  <a:t>Y</a:t>
                </a:r>
                <a:r>
                  <a:rPr lang="en-US" i="1" baseline="-25000" dirty="0" err="1">
                    <a:cs typeface="Calibri" panose="020F0502020204030204" pitchFamily="34" charset="0"/>
                  </a:rPr>
                  <a:t>k</a:t>
                </a:r>
                <a:r>
                  <a:rPr lang="en-US" i="1" dirty="0" smtClean="0">
                    <a:cs typeface="Calibri" panose="020F0502020204030204" pitchFamily="34" charset="0"/>
                  </a:rPr>
                  <a:t> </a:t>
                </a:r>
                <a:r>
                  <a:rPr lang="en-US" i="1" dirty="0">
                    <a:cs typeface="Calibri" panose="020F0502020204030204" pitchFamily="34" charset="0"/>
                  </a:rPr>
                  <a:t>= </a:t>
                </a:r>
                <a:r>
                  <a:rPr lang="en-US" i="1" dirty="0" smtClean="0">
                    <a:cs typeface="Calibri" panose="020F0502020204030204" pitchFamily="34" charset="0"/>
                    <a:sym typeface="Symbol"/>
                  </a:rPr>
                  <a:t></a:t>
                </a:r>
                <a:r>
                  <a:rPr lang="en-US" i="1" baseline="-25000" dirty="0">
                    <a:cs typeface="Calibri" panose="020F0502020204030204" pitchFamily="34" charset="0"/>
                  </a:rPr>
                  <a:t>k </a:t>
                </a:r>
                <a:r>
                  <a:rPr lang="en-US" dirty="0" smtClean="0">
                    <a:cs typeface="Calibri" panose="020F0502020204030204" pitchFamily="34" charset="0"/>
                  </a:rPr>
                  <a:t>(</a:t>
                </a:r>
                <a:r>
                  <a:rPr lang="en-GB" i="1" dirty="0">
                    <a:cs typeface="Calibri" panose="020F0502020204030204" pitchFamily="34" charset="0"/>
                    <a:sym typeface="Symbol"/>
                  </a:rPr>
                  <a:t></a:t>
                </a:r>
                <a:r>
                  <a:rPr lang="en-US" baseline="-25000" dirty="0">
                    <a:cs typeface="Calibri" panose="020F0502020204030204" pitchFamily="34" charset="0"/>
                  </a:rPr>
                  <a:t>1</a:t>
                </a:r>
                <a:r>
                  <a:rPr lang="en-US" dirty="0">
                    <a:cs typeface="Calibri" panose="020F0502020204030204" pitchFamily="34" charset="0"/>
                  </a:rPr>
                  <a:t>) + </a:t>
                </a:r>
                <a:r>
                  <a:rPr lang="en-US" i="1" dirty="0" smtClean="0">
                    <a:cs typeface="Calibri" panose="020F0502020204030204" pitchFamily="34" charset="0"/>
                    <a:sym typeface="Symbol"/>
                  </a:rPr>
                  <a:t></a:t>
                </a:r>
                <a:r>
                  <a:rPr lang="en-US" i="1" baseline="-25000" dirty="0">
                    <a:cs typeface="Calibri" panose="020F0502020204030204" pitchFamily="34" charset="0"/>
                  </a:rPr>
                  <a:t>k</a:t>
                </a:r>
                <a:r>
                  <a:rPr lang="en-US" baseline="-25000" dirty="0" smtClean="0">
                    <a:cs typeface="Calibri" panose="020F0502020204030204" pitchFamily="34" charset="0"/>
                    <a:sym typeface="Symbol"/>
                  </a:rPr>
                  <a:t>1</a:t>
                </a:r>
                <a:r>
                  <a:rPr lang="en-US" dirty="0">
                    <a:cs typeface="Calibri" panose="020F0502020204030204" pitchFamily="34" charset="0"/>
                  </a:rPr>
                  <a:t>(</a:t>
                </a:r>
                <a:r>
                  <a:rPr lang="en-GB" i="1" dirty="0">
                    <a:cs typeface="Calibri" panose="020F0502020204030204" pitchFamily="34" charset="0"/>
                    <a:sym typeface="Symbol"/>
                  </a:rPr>
                  <a:t>,</a:t>
                </a:r>
                <a:r>
                  <a:rPr lang="en-US" baseline="-25000" dirty="0">
                    <a:cs typeface="Calibri" panose="020F0502020204030204" pitchFamily="34" charset="0"/>
                  </a:rPr>
                  <a:t>1 </a:t>
                </a:r>
                <a:r>
                  <a:rPr lang="en-US" dirty="0">
                    <a:cs typeface="Calibri" panose="020F0502020204030204" pitchFamily="34" charset="0"/>
                  </a:rPr>
                  <a:t>)+ </a:t>
                </a:r>
                <a:r>
                  <a:rPr lang="en-US" dirty="0" smtClean="0">
                    <a:cs typeface="Calibri" panose="020F0502020204030204" pitchFamily="34" charset="0"/>
                  </a:rPr>
                  <a:t>…,</a:t>
                </a:r>
              </a:p>
              <a:p>
                <a:pPr>
                  <a:lnSpc>
                    <a:spcPct val="200000"/>
                  </a:lnSpc>
                </a:pPr>
                <a:r>
                  <a:rPr lang="en-US" dirty="0" smtClean="0">
                    <a:cs typeface="Calibri" panose="020F0502020204030204" pitchFamily="34" charset="0"/>
                  </a:rPr>
                  <a:t>Rescaling </a:t>
                </a:r>
                <a:r>
                  <a:rPr lang="en-US" dirty="0">
                    <a:cs typeface="Calibri" panose="020F0502020204030204" pitchFamily="34" charset="0"/>
                  </a:rPr>
                  <a:t>of the variables and the parameters:  </a:t>
                </a:r>
              </a:p>
              <a:p>
                <a:pPr algn="ctr">
                  <a:lnSpc>
                    <a:spcPct val="110000"/>
                  </a:lnSpc>
                  <a:spcBef>
                    <a:spcPts val="600"/>
                  </a:spcBef>
                </a:pPr>
                <a:r>
                  <a:rPr lang="en-GB" i="1" dirty="0">
                    <a:cs typeface="Calibri" panose="020F0502020204030204" pitchFamily="34" charset="0"/>
                    <a:sym typeface="Symbol"/>
                  </a:rPr>
                  <a:t></a:t>
                </a:r>
                <a:r>
                  <a:rPr lang="en-GB" dirty="0">
                    <a:cs typeface="Calibri" panose="020F0502020204030204" pitchFamily="34" charset="0"/>
                  </a:rPr>
                  <a:t> </a:t>
                </a:r>
                <a:r>
                  <a:rPr lang="en-US" dirty="0">
                    <a:cs typeface="Calibri" panose="020F0502020204030204" pitchFamily="34" charset="0"/>
                    <a:sym typeface="Symbol"/>
                  </a:rPr>
                  <a:t></a:t>
                </a:r>
                <a:r>
                  <a:rPr lang="en-US" dirty="0">
                    <a:cs typeface="Calibri" panose="020F0502020204030204" pitchFamily="34" charset="0"/>
                  </a:rPr>
                  <a:t> </a:t>
                </a:r>
                <a:r>
                  <a:rPr lang="en-US" i="1" dirty="0">
                    <a:cs typeface="Calibri" panose="020F0502020204030204" pitchFamily="34" charset="0"/>
                  </a:rPr>
                  <a:t>s</a:t>
                </a:r>
                <a:r>
                  <a:rPr lang="en-GB" i="1" dirty="0">
                    <a:cs typeface="Calibri" panose="020F0502020204030204" pitchFamily="34" charset="0"/>
                    <a:sym typeface="Symbol"/>
                  </a:rPr>
                  <a:t></a:t>
                </a:r>
                <a:r>
                  <a:rPr lang="en-US" baseline="-25000" dirty="0">
                    <a:cs typeface="Calibri" panose="020F0502020204030204" pitchFamily="34" charset="0"/>
                  </a:rPr>
                  <a:t>1</a:t>
                </a:r>
                <a:r>
                  <a:rPr lang="en-US" dirty="0">
                    <a:cs typeface="Calibri" panose="020F0502020204030204" pitchFamily="34" charset="0"/>
                  </a:rPr>
                  <a:t>, </a:t>
                </a:r>
                <a:r>
                  <a:rPr lang="en-GB" i="1" dirty="0" smtClean="0">
                    <a:cs typeface="Calibri" panose="020F0502020204030204" pitchFamily="34" charset="0"/>
                    <a:sym typeface="Symbol"/>
                  </a:rPr>
                  <a:t></a:t>
                </a:r>
                <a:r>
                  <a:rPr lang="en-US" i="1" baseline="-25000" dirty="0">
                    <a:cs typeface="Calibri" panose="020F0502020204030204" pitchFamily="34" charset="0"/>
                  </a:rPr>
                  <a:t>k </a:t>
                </a:r>
                <a:r>
                  <a:rPr lang="en-US" dirty="0" smtClean="0">
                    <a:cs typeface="Calibri" panose="020F0502020204030204" pitchFamily="34" charset="0"/>
                  </a:rPr>
                  <a:t> </a:t>
                </a:r>
                <a:r>
                  <a:rPr lang="en-US" dirty="0">
                    <a:cs typeface="Calibri" panose="020F0502020204030204" pitchFamily="34" charset="0"/>
                    <a:sym typeface="Symbol"/>
                  </a:rPr>
                  <a:t></a:t>
                </a:r>
                <a:r>
                  <a:rPr lang="en-US" dirty="0">
                    <a:cs typeface="Calibri" panose="020F0502020204030204" pitchFamily="34" charset="0"/>
                  </a:rPr>
                  <a:t> </a:t>
                </a:r>
                <a:r>
                  <a:rPr lang="en-US" i="1" dirty="0" smtClean="0">
                    <a:cs typeface="Calibri" panose="020F0502020204030204" pitchFamily="34" charset="0"/>
                    <a:sym typeface="Symbol"/>
                  </a:rPr>
                  <a:t></a:t>
                </a:r>
                <a:r>
                  <a:rPr lang="en-US" i="1" baseline="-25000" dirty="0">
                    <a:cs typeface="Calibri" panose="020F0502020204030204" pitchFamily="34" charset="0"/>
                  </a:rPr>
                  <a:t>k </a:t>
                </a:r>
                <a:r>
                  <a:rPr lang="en-US" dirty="0" smtClean="0">
                    <a:cs typeface="Calibri" panose="020F0502020204030204" pitchFamily="34" charset="0"/>
                  </a:rPr>
                  <a:t>/</a:t>
                </a:r>
                <a:r>
                  <a:rPr lang="en-GB" i="1" dirty="0">
                    <a:cs typeface="Calibri" panose="020F0502020204030204" pitchFamily="34" charset="0"/>
                    <a:sym typeface="Symbol"/>
                  </a:rPr>
                  <a:t></a:t>
                </a:r>
                <a:r>
                  <a:rPr lang="en-US" dirty="0">
                    <a:cs typeface="Calibri" panose="020F0502020204030204" pitchFamily="34" charset="0"/>
                  </a:rPr>
                  <a:t>, </a:t>
                </a:r>
                <a:r>
                  <a:rPr lang="en-US" i="1" dirty="0" smtClean="0">
                    <a:cs typeface="Calibri" panose="020F0502020204030204" pitchFamily="34" charset="0"/>
                    <a:sym typeface="Symbol"/>
                  </a:rPr>
                  <a:t></a:t>
                </a:r>
                <a:r>
                  <a:rPr lang="en-US" dirty="0" smtClean="0">
                    <a:cs typeface="Calibri" panose="020F0502020204030204" pitchFamily="34" charset="0"/>
                    <a:sym typeface="Symbol"/>
                  </a:rPr>
                  <a:t> </a:t>
                </a:r>
                <a:r>
                  <a:rPr lang="en-US" dirty="0">
                    <a:cs typeface="Calibri" panose="020F0502020204030204" pitchFamily="34" charset="0"/>
                    <a:sym typeface="Symbol"/>
                  </a:rPr>
                  <a:t></a:t>
                </a:r>
                <a:r>
                  <a:rPr lang="en-US" dirty="0">
                    <a:cs typeface="Calibri" panose="020F0502020204030204" pitchFamily="34" charset="0"/>
                  </a:rPr>
                  <a:t> (</a:t>
                </a:r>
                <a:r>
                  <a:rPr lang="en-US" i="1" dirty="0">
                    <a:cs typeface="Calibri" panose="020F0502020204030204" pitchFamily="34" charset="0"/>
                  </a:rPr>
                  <a:t>s/</a:t>
                </a:r>
                <a:r>
                  <a:rPr lang="en-US" dirty="0">
                    <a:cs typeface="Calibri" panose="020F0502020204030204" pitchFamily="34" charset="0"/>
                  </a:rPr>
                  <a:t>3</a:t>
                </a:r>
                <a:r>
                  <a:rPr lang="en-GB" i="1" dirty="0">
                    <a:cs typeface="Calibri" panose="020F0502020204030204" pitchFamily="34" charset="0"/>
                    <a:sym typeface="Symbol"/>
                  </a:rPr>
                  <a:t></a:t>
                </a:r>
                <a:r>
                  <a:rPr lang="en-GB" dirty="0">
                    <a:cs typeface="Calibri" panose="020F0502020204030204" pitchFamily="34" charset="0"/>
                  </a:rPr>
                  <a:t>)</a:t>
                </a:r>
                <a:r>
                  <a:rPr lang="en-GB" baseline="30000" dirty="0">
                    <a:cs typeface="Calibri" panose="020F0502020204030204" pitchFamily="34" charset="0"/>
                  </a:rPr>
                  <a:t>1/2</a:t>
                </a:r>
                <a:r>
                  <a:rPr lang="en-GB" dirty="0">
                    <a:cs typeface="Calibri" panose="020F0502020204030204" pitchFamily="34" charset="0"/>
                  </a:rPr>
                  <a:t>, </a:t>
                </a:r>
              </a:p>
              <a:p>
                <a:pPr algn="ctr">
                  <a:lnSpc>
                    <a:spcPct val="150000"/>
                  </a:lnSpc>
                </a:pPr>
                <a:r>
                  <a:rPr lang="en-GB" i="1" dirty="0"/>
                  <a:t>f</a:t>
                </a:r>
                <a:r>
                  <a:rPr lang="en-GB" dirty="0"/>
                  <a:t> </a:t>
                </a:r>
                <a:r>
                  <a:rPr lang="en-GB" dirty="0">
                    <a:sym typeface="Symbol"/>
                  </a:rPr>
                  <a:t></a:t>
                </a:r>
                <a:r>
                  <a:rPr lang="en-GB" dirty="0"/>
                  <a:t> </a:t>
                </a:r>
                <a:r>
                  <a:rPr lang="en-GB" i="1" dirty="0"/>
                  <a:t>F/s</a:t>
                </a:r>
                <a:r>
                  <a:rPr lang="en-GB" i="1" dirty="0">
                    <a:sym typeface="Symbol"/>
                  </a:rPr>
                  <a:t></a:t>
                </a:r>
                <a:r>
                  <a:rPr lang="en-GB" dirty="0"/>
                  <a:t>, </a:t>
                </a:r>
                <a:r>
                  <a:rPr lang="en-GB" i="1" dirty="0"/>
                  <a:t>µ</a:t>
                </a:r>
                <a:r>
                  <a:rPr lang="en-GB" baseline="-25000" dirty="0"/>
                  <a:t>0</a:t>
                </a:r>
                <a:r>
                  <a:rPr lang="en-GB" dirty="0"/>
                  <a:t> =</a:t>
                </a:r>
                <a:r>
                  <a:rPr lang="en-GB" i="1" dirty="0">
                    <a:sym typeface="Symbol"/>
                  </a:rPr>
                  <a:t></a:t>
                </a:r>
                <a:r>
                  <a:rPr lang="en-GB" baseline="-25000" dirty="0"/>
                  <a:t>0</a:t>
                </a:r>
                <a:r>
                  <a:rPr lang="en-GB" dirty="0"/>
                  <a:t>/</a:t>
                </a:r>
                <a:r>
                  <a:rPr lang="en-GB" i="1" dirty="0"/>
                  <a:t>s</a:t>
                </a:r>
                <a:r>
                  <a:rPr lang="en-GB" dirty="0"/>
                  <a:t>, </a:t>
                </a:r>
                <a:r>
                  <a:rPr lang="en-GB" i="1" dirty="0"/>
                  <a:t>µ</a:t>
                </a:r>
                <a:r>
                  <a:rPr lang="en-GB" i="1" baseline="-25000" dirty="0"/>
                  <a:t>k,k</a:t>
                </a:r>
                <a:r>
                  <a:rPr lang="en-GB" baseline="-25000" dirty="0"/>
                  <a:t>+1</a:t>
                </a:r>
                <a:r>
                  <a:rPr lang="en-GB" dirty="0"/>
                  <a:t> = </a:t>
                </a:r>
                <a:r>
                  <a:rPr lang="en-GB" i="1" dirty="0">
                    <a:sym typeface="Symbol"/>
                  </a:rPr>
                  <a:t></a:t>
                </a:r>
                <a:r>
                  <a:rPr lang="en-GB" i="1" baseline="-25000" dirty="0"/>
                  <a:t>k,k</a:t>
                </a:r>
                <a:r>
                  <a:rPr lang="en-GB" baseline="-25000" dirty="0"/>
                  <a:t>+1</a:t>
                </a:r>
                <a:r>
                  <a:rPr lang="en-GB" dirty="0"/>
                  <a:t>/</a:t>
                </a:r>
                <a:r>
                  <a:rPr lang="en-GB" i="1" dirty="0"/>
                  <a:t>s</a:t>
                </a:r>
                <a:r>
                  <a:rPr lang="en-GB" dirty="0"/>
                  <a:t>, </a:t>
                </a:r>
                <a:r>
                  <a:rPr lang="en-GB" i="1" dirty="0">
                    <a:sym typeface="Symbol"/>
                  </a:rPr>
                  <a:t></a:t>
                </a:r>
                <a:r>
                  <a:rPr lang="en-GB" dirty="0"/>
                  <a:t> </a:t>
                </a:r>
                <a:r>
                  <a:rPr lang="en-GB" dirty="0">
                    <a:sym typeface="Symbol"/>
                  </a:rPr>
                  <a:t></a:t>
                </a:r>
                <a:r>
                  <a:rPr lang="en-GB" dirty="0"/>
                  <a:t> </a:t>
                </a:r>
                <a:r>
                  <a:rPr lang="en-GB" i="1" dirty="0"/>
                  <a:t>b/s</a:t>
                </a:r>
                <a:r>
                  <a:rPr lang="en-GB" baseline="30000" dirty="0"/>
                  <a:t>2</a:t>
                </a:r>
                <a:r>
                  <a:rPr lang="en-GB" dirty="0"/>
                  <a:t>, </a:t>
                </a:r>
                <a:r>
                  <a:rPr lang="en-GB" i="1" dirty="0">
                    <a:sym typeface="Symbol"/>
                  </a:rPr>
                  <a:t></a:t>
                </a:r>
                <a:r>
                  <a:rPr lang="en-GB" baseline="-25000" dirty="0"/>
                  <a:t>0</a:t>
                </a:r>
                <a:r>
                  <a:rPr lang="en-GB" dirty="0"/>
                  <a:t>(</a:t>
                </a:r>
                <a:r>
                  <a:rPr lang="en-GB" i="1" dirty="0">
                    <a:sym typeface="Symbol"/>
                  </a:rPr>
                  <a:t></a:t>
                </a:r>
                <a:r>
                  <a:rPr lang="en-GB" dirty="0"/>
                  <a:t>) = 1 + </a:t>
                </a:r>
                <a:r>
                  <a:rPr lang="en-GB" i="1" dirty="0">
                    <a:sym typeface="Symbol"/>
                  </a:rPr>
                  <a:t></a:t>
                </a:r>
                <a:r>
                  <a:rPr lang="en-GB" dirty="0"/>
                  <a:t>.</a:t>
                </a:r>
              </a:p>
              <a:p>
                <a:pPr algn="just">
                  <a:lnSpc>
                    <a:spcPct val="200000"/>
                  </a:lnSpc>
                </a:pPr>
                <a:r>
                  <a:rPr lang="en-US" dirty="0" smtClean="0">
                    <a:cs typeface="Calibri" panose="020F0502020204030204" pitchFamily="34" charset="0"/>
                  </a:rPr>
                  <a:t>The equations for the slow complex amplitudes </a:t>
                </a:r>
                <a:r>
                  <a:rPr lang="en-GB" i="1" dirty="0" smtClean="0">
                    <a:cs typeface="Calibri" panose="020F0502020204030204" pitchFamily="34" charset="0"/>
                    <a:sym typeface="Symbol"/>
                  </a:rPr>
                  <a:t></a:t>
                </a:r>
                <a:r>
                  <a:rPr lang="en-US" i="1" baseline="-25000" dirty="0" smtClean="0">
                    <a:cs typeface="Calibri" panose="020F0502020204030204" pitchFamily="34" charset="0"/>
                  </a:rPr>
                  <a:t>k</a:t>
                </a:r>
                <a:r>
                  <a:rPr lang="en-US" dirty="0" smtClean="0">
                    <a:cs typeface="Calibri" panose="020F0502020204030204" pitchFamily="34" charset="0"/>
                  </a:rPr>
                  <a:t>(</a:t>
                </a:r>
                <a:r>
                  <a:rPr lang="en-GB" i="1" dirty="0" smtClean="0">
                    <a:cs typeface="Calibri" panose="020F0502020204030204" pitchFamily="34" charset="0"/>
                    <a:sym typeface="Symbol"/>
                  </a:rPr>
                  <a:t></a:t>
                </a:r>
                <a:r>
                  <a:rPr lang="en-GB" dirty="0" smtClean="0">
                    <a:cs typeface="Calibri" panose="020F0502020204030204" pitchFamily="34" charset="0"/>
                    <a:sym typeface="Symbol"/>
                  </a:rPr>
                  <a:t>)</a:t>
                </a:r>
                <a:r>
                  <a:rPr lang="en-US" i="1" baseline="-25000" dirty="0" smtClean="0">
                    <a:cs typeface="Calibri" panose="020F0502020204030204" pitchFamily="34" charset="0"/>
                  </a:rPr>
                  <a:t> </a:t>
                </a:r>
                <a:r>
                  <a:rPr lang="en-US" dirty="0" smtClean="0">
                    <a:cs typeface="Calibri" panose="020F0502020204030204" pitchFamily="34" charset="0"/>
                  </a:rPr>
                  <a:t> :</a:t>
                </a:r>
                <a:endParaRPr lang="en-US" dirty="0">
                  <a:cs typeface="Calibri" panose="020F0502020204030204" pitchFamily="34" charset="0"/>
                </a:endParaRPr>
              </a:p>
              <a:p>
                <a:pPr algn="just">
                  <a:lnSpc>
                    <a:spcPct val="150000"/>
                  </a:lnSpc>
                </a:pPr>
                <a:endParaRPr lang="en-US" dirty="0" smtClean="0">
                  <a:cs typeface="Calibri" panose="020F0502020204030204" pitchFamily="34" charset="0"/>
                </a:endParaRPr>
              </a:p>
              <a:p>
                <a:pPr algn="just">
                  <a:lnSpc>
                    <a:spcPct val="150000"/>
                  </a:lnSpc>
                </a:pPr>
                <a:endParaRPr lang="en-US" dirty="0">
                  <a:cs typeface="Calibri" panose="020F0502020204030204" pitchFamily="34" charset="0"/>
                </a:endParaRPr>
              </a:p>
              <a:p>
                <a:pPr algn="just">
                  <a:lnSpc>
                    <a:spcPct val="150000"/>
                  </a:lnSpc>
                </a:pPr>
                <a:endParaRPr lang="en-US" dirty="0" smtClean="0">
                  <a:cs typeface="Calibri" panose="020F0502020204030204" pitchFamily="34" charset="0"/>
                </a:endParaRPr>
              </a:p>
              <a:p>
                <a:pPr algn="just">
                  <a:lnSpc>
                    <a:spcPct val="150000"/>
                  </a:lnSpc>
                </a:pPr>
                <a:endParaRPr lang="en-US" dirty="0">
                  <a:cs typeface="Calibri" panose="020F0502020204030204" pitchFamily="34" charset="0"/>
                </a:endParaRPr>
              </a:p>
              <a:p>
                <a:pPr algn="just">
                  <a:lnSpc>
                    <a:spcPct val="150000"/>
                  </a:lnSpc>
                </a:pPr>
                <a:endParaRPr lang="en-US" dirty="0" smtClean="0">
                  <a:cs typeface="Calibri" panose="020F0502020204030204" pitchFamily="34" charset="0"/>
                </a:endParaRPr>
              </a:p>
              <a:p>
                <a:pPr algn="just">
                  <a:lnSpc>
                    <a:spcPct val="150000"/>
                  </a:lnSpc>
                </a:pPr>
                <a:endParaRPr lang="en-US" dirty="0">
                  <a:cs typeface="Calibri" panose="020F0502020204030204" pitchFamily="34" charset="0"/>
                </a:endParaRPr>
              </a:p>
            </p:txBody>
          </p:sp>
        </mc:Choice>
        <mc:Fallback xmlns="">
          <p:sp>
            <p:nvSpPr>
              <p:cNvPr id="4" name="Прямоугольник 3"/>
              <p:cNvSpPr>
                <a:spLocks noRot="1" noChangeAspect="1" noMove="1" noResize="1" noEditPoints="1" noAdjustHandles="1" noChangeArrowheads="1" noChangeShapeType="1" noTextEdit="1"/>
              </p:cNvSpPr>
              <p:nvPr/>
            </p:nvSpPr>
            <p:spPr>
              <a:xfrm>
                <a:off x="611560" y="980728"/>
                <a:ext cx="7920880" cy="5473358"/>
              </a:xfrm>
              <a:prstGeom prst="rect">
                <a:avLst/>
              </a:prstGeom>
              <a:blipFill rotWithShape="1">
                <a:blip r:embed="rId3"/>
                <a:stretch>
                  <a:fillRect l="-615"/>
                </a:stretch>
              </a:blipFill>
            </p:spPr>
            <p:txBody>
              <a:bodyPr/>
              <a:lstStyle/>
              <a:p>
                <a:r>
                  <a:rPr lang="en-GB">
                    <a:noFill/>
                  </a:rPr>
                  <a:t> </a:t>
                </a:r>
              </a:p>
            </p:txBody>
          </p:sp>
        </mc:Fallback>
      </mc:AlternateContent>
      <p:graphicFrame>
        <p:nvGraphicFramePr>
          <p:cNvPr id="6" name="Объект 5"/>
          <p:cNvGraphicFramePr>
            <a:graphicFrameLocks noChangeAspect="1"/>
          </p:cNvGraphicFramePr>
          <p:nvPr>
            <p:extLst>
              <p:ext uri="{D42A27DB-BD31-4B8C-83A1-F6EECF244321}">
                <p14:modId xmlns:p14="http://schemas.microsoft.com/office/powerpoint/2010/main" val="2420837517"/>
              </p:ext>
            </p:extLst>
          </p:nvPr>
        </p:nvGraphicFramePr>
        <p:xfrm>
          <a:off x="1655675" y="4005064"/>
          <a:ext cx="5652629" cy="2084390"/>
        </p:xfrm>
        <a:graphic>
          <a:graphicData uri="http://schemas.openxmlformats.org/presentationml/2006/ole">
            <mc:AlternateContent xmlns:mc="http://schemas.openxmlformats.org/markup-compatibility/2006">
              <mc:Choice xmlns:v="urn:schemas-microsoft-com:vml" Requires="v">
                <p:oleObj spid="_x0000_s23804" name="Формула" r:id="rId4" imgW="3670200" imgH="1307880" progId="Equation.3">
                  <p:embed/>
                </p:oleObj>
              </mc:Choice>
              <mc:Fallback>
                <p:oleObj name="Формула" r:id="rId4" imgW="3670200" imgH="1307880" progId="Equation.3">
                  <p:embed/>
                  <p:pic>
                    <p:nvPicPr>
                      <p:cNvPr id="0" name=""/>
                      <p:cNvPicPr/>
                      <p:nvPr/>
                    </p:nvPicPr>
                    <p:blipFill>
                      <a:blip r:embed="rId5"/>
                      <a:stretch>
                        <a:fillRect/>
                      </a:stretch>
                    </p:blipFill>
                    <p:spPr>
                      <a:xfrm>
                        <a:off x="1655675" y="4005064"/>
                        <a:ext cx="5652629" cy="2084390"/>
                      </a:xfrm>
                      <a:prstGeom prst="rect">
                        <a:avLst/>
                      </a:prstGeom>
                    </p:spPr>
                  </p:pic>
                </p:oleObj>
              </mc:Fallback>
            </mc:AlternateContent>
          </a:graphicData>
        </a:graphic>
      </p:graphicFrame>
    </p:spTree>
    <p:extLst>
      <p:ext uri="{BB962C8B-B14F-4D97-AF65-F5344CB8AC3E}">
        <p14:creationId xmlns:p14="http://schemas.microsoft.com/office/powerpoint/2010/main" val="350812654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Прямоугольник 1"/>
              <p:cNvSpPr/>
              <p:nvPr/>
            </p:nvSpPr>
            <p:spPr>
              <a:xfrm>
                <a:off x="611560" y="834417"/>
                <a:ext cx="7920880" cy="5042855"/>
              </a:xfrm>
              <a:prstGeom prst="rect">
                <a:avLst/>
              </a:prstGeom>
            </p:spPr>
            <p:txBody>
              <a:bodyPr wrap="square">
                <a:spAutoFit/>
              </a:bodyPr>
              <a:lstStyle/>
              <a:p>
                <a:pPr>
                  <a:lnSpc>
                    <a:spcPct val="150000"/>
                  </a:lnSpc>
                </a:pPr>
                <a:r>
                  <a:rPr lang="en-US" dirty="0" smtClean="0"/>
                  <a:t>The solutions is represented as a sum of the quasi-steady state and oscillatory components:</a:t>
                </a:r>
              </a:p>
              <a:p>
                <a:pPr algn="ctr">
                  <a:lnSpc>
                    <a:spcPct val="150000"/>
                  </a:lnSpc>
                </a:pPr>
                <a:r>
                  <a:rPr lang="en-US" i="1" dirty="0" smtClean="0">
                    <a:sym typeface="Symbol"/>
                  </a:rPr>
                  <a:t></a:t>
                </a:r>
                <a:r>
                  <a:rPr lang="en-US" i="1" baseline="-25000" dirty="0" smtClean="0">
                    <a:sym typeface="Symbol"/>
                  </a:rPr>
                  <a:t>r</a:t>
                </a:r>
                <a:r>
                  <a:rPr lang="en-US" dirty="0" smtClean="0">
                    <a:sym typeface="Symbol"/>
                  </a:rPr>
                  <a:t>(</a:t>
                </a:r>
                <a:r>
                  <a:rPr lang="en-US" i="1" dirty="0" smtClean="0">
                    <a:sym typeface="Symbol"/>
                  </a:rPr>
                  <a:t></a:t>
                </a:r>
                <a:r>
                  <a:rPr lang="en-US" dirty="0" smtClean="0">
                    <a:sym typeface="Symbol"/>
                  </a:rPr>
                  <a:t>) = </a:t>
                </a:r>
                <a14:m>
                  <m:oMath xmlns:m="http://schemas.openxmlformats.org/officeDocument/2006/math">
                    <m:acc>
                      <m:accPr>
                        <m:chr m:val="̅"/>
                        <m:ctrlPr>
                          <a:rPr lang="en-US" i="1" smtClean="0">
                            <a:latin typeface="Cambria Math"/>
                            <a:sym typeface="Symbol"/>
                          </a:rPr>
                        </m:ctrlPr>
                      </m:accPr>
                      <m:e>
                        <m:r>
                          <m:rPr>
                            <m:nor/>
                          </m:rPr>
                          <a:rPr lang="en-US" i="1" dirty="0">
                            <a:sym typeface="Symbol"/>
                          </a:rPr>
                          <m:t></m:t>
                        </m:r>
                      </m:e>
                    </m:acc>
                    <m:r>
                      <m:rPr>
                        <m:nor/>
                      </m:rPr>
                      <a:rPr lang="en-US" i="1" baseline="-25000" dirty="0">
                        <a:sym typeface="Symbol"/>
                      </a:rPr>
                      <m:t>r</m:t>
                    </m:r>
                    <m:r>
                      <a:rPr lang="en-US" b="0" i="1" smtClean="0">
                        <a:latin typeface="Cambria Math"/>
                        <a:sym typeface="Symbol"/>
                      </a:rPr>
                      <m:t>(</m:t>
                    </m:r>
                    <m:r>
                      <m:rPr>
                        <m:nor/>
                      </m:rPr>
                      <a:rPr lang="en-US" i="1" dirty="0">
                        <a:sym typeface="Symbol"/>
                      </a:rPr>
                      <m:t></m:t>
                    </m:r>
                  </m:oMath>
                </a14:m>
                <a:r>
                  <a:rPr lang="en-US" i="1" dirty="0" smtClean="0"/>
                  <a:t>) + </a:t>
                </a:r>
                <a14:m>
                  <m:oMath xmlns:m="http://schemas.openxmlformats.org/officeDocument/2006/math">
                    <m:acc>
                      <m:accPr>
                        <m:chr m:val="̃"/>
                        <m:ctrlPr>
                          <a:rPr lang="en-US" i="1" smtClean="0">
                            <a:latin typeface="Cambria Math"/>
                          </a:rPr>
                        </m:ctrlPr>
                      </m:accPr>
                      <m:e>
                        <m:r>
                          <m:rPr>
                            <m:nor/>
                          </m:rPr>
                          <a:rPr lang="en-US" i="1" dirty="0">
                            <a:sym typeface="Symbol"/>
                          </a:rPr>
                          <m:t></m:t>
                        </m:r>
                        <m:r>
                          <m:rPr>
                            <m:nor/>
                          </m:rPr>
                          <a:rPr lang="en-US" i="1" baseline="-25000" dirty="0">
                            <a:sym typeface="Symbol"/>
                          </a:rPr>
                          <m:t>r</m:t>
                        </m:r>
                        <m:r>
                          <a:rPr lang="en-US" b="0" i="1" dirty="0" smtClean="0">
                            <a:latin typeface="Cambria Math"/>
                            <a:sym typeface="Symbol"/>
                          </a:rPr>
                          <m:t>(</m:t>
                        </m:r>
                      </m:e>
                    </m:acc>
                    <m:r>
                      <m:rPr>
                        <m:nor/>
                      </m:rPr>
                      <a:rPr lang="en-US" i="1" dirty="0">
                        <a:sym typeface="Symbol"/>
                      </a:rPr>
                      <m:t></m:t>
                    </m:r>
                  </m:oMath>
                </a14:m>
                <a:r>
                  <a:rPr lang="en-US" i="1" dirty="0" smtClean="0"/>
                  <a:t>), r = </a:t>
                </a:r>
                <a:r>
                  <a:rPr lang="en-US" dirty="0" smtClean="0"/>
                  <a:t>0, 1, …, </a:t>
                </a:r>
                <a:r>
                  <a:rPr lang="en-US" i="1" dirty="0" smtClean="0"/>
                  <a:t>n</a:t>
                </a:r>
                <a:endParaRPr lang="en-US" dirty="0" smtClean="0"/>
              </a:p>
              <a:p>
                <a:pPr algn="just">
                  <a:lnSpc>
                    <a:spcPct val="200000"/>
                  </a:lnSpc>
                </a:pPr>
                <a:r>
                  <a:rPr lang="en-US" dirty="0"/>
                  <a:t>The quasi-steady states and the averaged amplitudes</a:t>
                </a:r>
                <a:r>
                  <a:rPr lang="en-US" dirty="0" smtClean="0"/>
                  <a:t>:</a:t>
                </a:r>
              </a:p>
              <a:p>
                <a:pPr algn="just">
                  <a:lnSpc>
                    <a:spcPct val="150000"/>
                  </a:lnSpc>
                </a:pPr>
                <a:endParaRPr lang="en-US" dirty="0"/>
              </a:p>
              <a:p>
                <a:pPr algn="just">
                  <a:lnSpc>
                    <a:spcPct val="200000"/>
                  </a:lnSpc>
                  <a:spcBef>
                    <a:spcPts val="600"/>
                  </a:spcBef>
                </a:pPr>
                <a:r>
                  <a:rPr lang="en-US" dirty="0" smtClean="0"/>
                  <a:t>The </a:t>
                </a:r>
                <a:r>
                  <a:rPr lang="en-US" dirty="0"/>
                  <a:t>oscillatory components</a:t>
                </a:r>
                <a:r>
                  <a:rPr lang="en-US" dirty="0" smtClean="0"/>
                  <a:t>:</a:t>
                </a:r>
              </a:p>
              <a:p>
                <a:pPr algn="just">
                  <a:lnSpc>
                    <a:spcPct val="200000"/>
                  </a:lnSpc>
                </a:pPr>
                <a:endParaRPr lang="en-US" dirty="0" smtClean="0"/>
              </a:p>
              <a:p>
                <a:pPr algn="just"/>
                <a:endParaRPr lang="en-US" dirty="0" smtClean="0"/>
              </a:p>
              <a:p>
                <a:pPr algn="just">
                  <a:lnSpc>
                    <a:spcPct val="150000"/>
                  </a:lnSpc>
                </a:pPr>
                <a:r>
                  <a:rPr lang="en-GB" dirty="0" smtClean="0"/>
                  <a:t>The </a:t>
                </a:r>
                <a:r>
                  <a:rPr lang="en-GB" dirty="0"/>
                  <a:t>constant coefficients </a:t>
                </a:r>
                <a:r>
                  <a:rPr lang="en-GB" i="1" dirty="0" err="1"/>
                  <a:t>C</a:t>
                </a:r>
                <a:r>
                  <a:rPr lang="en-GB" i="1" baseline="-25000" dirty="0" err="1"/>
                  <a:t>rk</a:t>
                </a:r>
                <a:r>
                  <a:rPr lang="en-GB" dirty="0"/>
                  <a:t> </a:t>
                </a:r>
                <a:r>
                  <a:rPr lang="en-GB" dirty="0" smtClean="0"/>
                  <a:t>may </a:t>
                </a:r>
                <a:r>
                  <a:rPr lang="en-GB" dirty="0"/>
                  <a:t>be found from the initial conditions</a:t>
                </a:r>
                <a:r>
                  <a:rPr lang="en-GB" dirty="0" smtClean="0"/>
                  <a:t>:</a:t>
                </a:r>
                <a:endParaRPr lang="en-US" dirty="0"/>
              </a:p>
              <a:p>
                <a:pPr algn="just">
                  <a:lnSpc>
                    <a:spcPct val="150000"/>
                  </a:lnSpc>
                </a:pPr>
                <a:endParaRPr lang="en-US" i="1" dirty="0" smtClean="0"/>
              </a:p>
              <a:p>
                <a:pPr algn="ctr"/>
                <a:endParaRPr lang="en-US" dirty="0"/>
              </a:p>
            </p:txBody>
          </p:sp>
        </mc:Choice>
        <mc:Fallback xmlns="">
          <p:sp>
            <p:nvSpPr>
              <p:cNvPr id="2" name="Прямоугольник 1"/>
              <p:cNvSpPr>
                <a:spLocks noRot="1" noChangeAspect="1" noMove="1" noResize="1" noEditPoints="1" noAdjustHandles="1" noChangeArrowheads="1" noChangeShapeType="1" noTextEdit="1"/>
              </p:cNvSpPr>
              <p:nvPr/>
            </p:nvSpPr>
            <p:spPr>
              <a:xfrm>
                <a:off x="611560" y="834417"/>
                <a:ext cx="7920880" cy="5042855"/>
              </a:xfrm>
              <a:prstGeom prst="rect">
                <a:avLst/>
              </a:prstGeom>
              <a:blipFill rotWithShape="1">
                <a:blip r:embed="rId3"/>
                <a:stretch>
                  <a:fillRect l="-615"/>
                </a:stretch>
              </a:blipFill>
            </p:spPr>
            <p:txBody>
              <a:bodyPr/>
              <a:lstStyle/>
              <a:p>
                <a:r>
                  <a:rPr lang="en-US">
                    <a:noFill/>
                  </a:rPr>
                  <a:t> </a:t>
                </a:r>
              </a:p>
            </p:txBody>
          </p:sp>
        </mc:Fallback>
      </mc:AlternateContent>
      <p:graphicFrame>
        <p:nvGraphicFramePr>
          <p:cNvPr id="3" name="Объект 2"/>
          <p:cNvGraphicFramePr>
            <a:graphicFrameLocks noChangeAspect="1"/>
          </p:cNvGraphicFramePr>
          <p:nvPr>
            <p:extLst>
              <p:ext uri="{D42A27DB-BD31-4B8C-83A1-F6EECF244321}">
                <p14:modId xmlns:p14="http://schemas.microsoft.com/office/powerpoint/2010/main" val="50743057"/>
              </p:ext>
            </p:extLst>
          </p:nvPr>
        </p:nvGraphicFramePr>
        <p:xfrm>
          <a:off x="2613025" y="2764743"/>
          <a:ext cx="3615159" cy="448233"/>
        </p:xfrm>
        <a:graphic>
          <a:graphicData uri="http://schemas.openxmlformats.org/presentationml/2006/ole">
            <mc:AlternateContent xmlns:mc="http://schemas.openxmlformats.org/markup-compatibility/2006">
              <mc:Choice xmlns:v="urn:schemas-microsoft-com:vml" Requires="v">
                <p:oleObj spid="_x0000_s28331" name="Формула" r:id="rId4" imgW="2438280" imgH="266400" progId="Equation.3">
                  <p:embed/>
                </p:oleObj>
              </mc:Choice>
              <mc:Fallback>
                <p:oleObj name="Формула" r:id="rId4" imgW="2438280" imgH="266400" progId="Equation.3">
                  <p:embed/>
                  <p:pic>
                    <p:nvPicPr>
                      <p:cNvPr id="0" name="Объект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13025" y="2764743"/>
                        <a:ext cx="3615159" cy="448233"/>
                      </a:xfrm>
                      <a:prstGeom prst="rect">
                        <a:avLst/>
                      </a:prstGeom>
                      <a:noFill/>
                      <a:ln>
                        <a:noFill/>
                      </a:ln>
                    </p:spPr>
                  </p:pic>
                </p:oleObj>
              </mc:Fallback>
            </mc:AlternateContent>
          </a:graphicData>
        </a:graphic>
      </p:graphicFrame>
      <p:graphicFrame>
        <p:nvGraphicFramePr>
          <p:cNvPr id="4" name="Объект 3"/>
          <p:cNvGraphicFramePr>
            <a:graphicFrameLocks noChangeAspect="1"/>
          </p:cNvGraphicFramePr>
          <p:nvPr>
            <p:extLst>
              <p:ext uri="{D42A27DB-BD31-4B8C-83A1-F6EECF244321}">
                <p14:modId xmlns:p14="http://schemas.microsoft.com/office/powerpoint/2010/main" val="460887139"/>
              </p:ext>
            </p:extLst>
          </p:nvPr>
        </p:nvGraphicFramePr>
        <p:xfrm>
          <a:off x="2987824" y="3717032"/>
          <a:ext cx="2867810" cy="792088"/>
        </p:xfrm>
        <a:graphic>
          <a:graphicData uri="http://schemas.openxmlformats.org/presentationml/2006/ole">
            <mc:AlternateContent xmlns:mc="http://schemas.openxmlformats.org/markup-compatibility/2006">
              <mc:Choice xmlns:v="urn:schemas-microsoft-com:vml" Requires="v">
                <p:oleObj spid="_x0000_s28332" name="Формула" r:id="rId6" imgW="1841400" imgH="507960" progId="Equation.3">
                  <p:embed/>
                </p:oleObj>
              </mc:Choice>
              <mc:Fallback>
                <p:oleObj name="Формула" r:id="rId6" imgW="1841400" imgH="507960" progId="Equation.3">
                  <p:embed/>
                  <p:pic>
                    <p:nvPicPr>
                      <p:cNvPr id="0" name="Объект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987824" y="3717032"/>
                        <a:ext cx="2867810" cy="792088"/>
                      </a:xfrm>
                      <a:prstGeom prst="rect">
                        <a:avLst/>
                      </a:prstGeom>
                      <a:noFill/>
                      <a:ln>
                        <a:noFill/>
                      </a:ln>
                    </p:spPr>
                  </p:pic>
                </p:oleObj>
              </mc:Fallback>
            </mc:AlternateContent>
          </a:graphicData>
        </a:graphic>
      </p:graphicFrame>
      <p:graphicFrame>
        <p:nvGraphicFramePr>
          <p:cNvPr id="5" name="Объект 4"/>
          <p:cNvGraphicFramePr>
            <a:graphicFrameLocks noChangeAspect="1"/>
          </p:cNvGraphicFramePr>
          <p:nvPr>
            <p:extLst>
              <p:ext uri="{D42A27DB-BD31-4B8C-83A1-F6EECF244321}">
                <p14:modId xmlns:p14="http://schemas.microsoft.com/office/powerpoint/2010/main" val="776207516"/>
              </p:ext>
            </p:extLst>
          </p:nvPr>
        </p:nvGraphicFramePr>
        <p:xfrm>
          <a:off x="3563888" y="5157192"/>
          <a:ext cx="2232025" cy="368300"/>
        </p:xfrm>
        <a:graphic>
          <a:graphicData uri="http://schemas.openxmlformats.org/presentationml/2006/ole">
            <mc:AlternateContent xmlns:mc="http://schemas.openxmlformats.org/markup-compatibility/2006">
              <mc:Choice xmlns:v="urn:schemas-microsoft-com:vml" Requires="v">
                <p:oleObj spid="_x0000_s28333" name="Формула" r:id="rId8" imgW="1307880" imgH="215640" progId="Equation.3">
                  <p:embed/>
                </p:oleObj>
              </mc:Choice>
              <mc:Fallback>
                <p:oleObj name="Формула" r:id="rId8" imgW="1307880" imgH="215640" progId="Equation.3">
                  <p:embed/>
                  <p:pic>
                    <p:nvPicPr>
                      <p:cNvPr id="0" name="Объект 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563888" y="5157192"/>
                        <a:ext cx="22320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304468159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332656"/>
            <a:ext cx="7992888" cy="4139595"/>
          </a:xfrm>
          <a:prstGeom prst="rect">
            <a:avLst/>
          </a:prstGeom>
        </p:spPr>
        <p:txBody>
          <a:bodyPr wrap="square">
            <a:spAutoFit/>
          </a:bodyPr>
          <a:lstStyle/>
          <a:p>
            <a:pPr>
              <a:lnSpc>
                <a:spcPct val="150000"/>
              </a:lnSpc>
            </a:pPr>
            <a:r>
              <a:rPr lang="en-GB" b="1" dirty="0" smtClean="0"/>
              <a:t>Example: </a:t>
            </a:r>
            <a:r>
              <a:rPr lang="en-GB" dirty="0" smtClean="0"/>
              <a:t>the four-dimensional array </a:t>
            </a:r>
            <a:r>
              <a:rPr lang="en-GB" dirty="0"/>
              <a:t>consisting of the Duffing oscillator with an attached chain of 3 equal linear </a:t>
            </a:r>
            <a:r>
              <a:rPr lang="en-GB" dirty="0" smtClean="0"/>
              <a:t>oscillators: </a:t>
            </a:r>
          </a:p>
          <a:p>
            <a:pPr>
              <a:lnSpc>
                <a:spcPct val="150000"/>
              </a:lnSpc>
            </a:pPr>
            <a:endParaRPr lang="en-US" dirty="0"/>
          </a:p>
          <a:p>
            <a:pPr>
              <a:lnSpc>
                <a:spcPct val="150000"/>
              </a:lnSpc>
            </a:pPr>
            <a:endParaRPr lang="en-US" dirty="0" smtClean="0"/>
          </a:p>
          <a:p>
            <a:pPr>
              <a:lnSpc>
                <a:spcPct val="150000"/>
              </a:lnSpc>
            </a:pPr>
            <a:endParaRPr lang="en-US" dirty="0"/>
          </a:p>
          <a:p>
            <a:pPr>
              <a:lnSpc>
                <a:spcPct val="150000"/>
              </a:lnSpc>
            </a:pPr>
            <a:endParaRPr lang="en-US" dirty="0" smtClean="0"/>
          </a:p>
          <a:p>
            <a:pPr>
              <a:lnSpc>
                <a:spcPct val="150000"/>
              </a:lnSpc>
            </a:pPr>
            <a:endParaRPr lang="en-US" dirty="0"/>
          </a:p>
          <a:p>
            <a:pPr>
              <a:lnSpc>
                <a:spcPct val="150000"/>
              </a:lnSpc>
            </a:pPr>
            <a:endParaRPr lang="en-US" dirty="0" smtClean="0"/>
          </a:p>
          <a:p>
            <a:pPr>
              <a:lnSpc>
                <a:spcPct val="150000"/>
              </a:lnSpc>
            </a:pPr>
            <a:endParaRPr lang="en-US" dirty="0" smtClean="0"/>
          </a:p>
          <a:p>
            <a:pPr algn="ctr"/>
            <a:endParaRPr lang="en-GB" sz="2000" b="1" dirty="0"/>
          </a:p>
        </p:txBody>
      </p:sp>
      <p:graphicFrame>
        <p:nvGraphicFramePr>
          <p:cNvPr id="3" name="Объект 2"/>
          <p:cNvGraphicFramePr>
            <a:graphicFrameLocks noChangeAspect="1"/>
          </p:cNvGraphicFramePr>
          <p:nvPr>
            <p:extLst>
              <p:ext uri="{D42A27DB-BD31-4B8C-83A1-F6EECF244321}">
                <p14:modId xmlns:p14="http://schemas.microsoft.com/office/powerpoint/2010/main" val="64951945"/>
              </p:ext>
            </p:extLst>
          </p:nvPr>
        </p:nvGraphicFramePr>
        <p:xfrm>
          <a:off x="2325142" y="1556792"/>
          <a:ext cx="4382050" cy="2736304"/>
        </p:xfrm>
        <a:graphic>
          <a:graphicData uri="http://schemas.openxmlformats.org/presentationml/2006/ole">
            <mc:AlternateContent xmlns:mc="http://schemas.openxmlformats.org/markup-compatibility/2006">
              <mc:Choice xmlns:v="urn:schemas-microsoft-com:vml" Requires="v">
                <p:oleObj spid="_x0000_s25842" name="Формула" r:id="rId3" imgW="2806560" imgH="1752480" progId="Equation.3">
                  <p:embed/>
                </p:oleObj>
              </mc:Choice>
              <mc:Fallback>
                <p:oleObj name="Формула" r:id="rId3" imgW="2806560" imgH="1752480" progId="Equation.3">
                  <p:embed/>
                  <p:pic>
                    <p:nvPicPr>
                      <p:cNvPr id="0" name=""/>
                      <p:cNvPicPr/>
                      <p:nvPr/>
                    </p:nvPicPr>
                    <p:blipFill>
                      <a:blip r:embed="rId4"/>
                      <a:stretch>
                        <a:fillRect/>
                      </a:stretch>
                    </p:blipFill>
                    <p:spPr>
                      <a:xfrm>
                        <a:off x="2325142" y="1556792"/>
                        <a:ext cx="4382050" cy="2736304"/>
                      </a:xfrm>
                      <a:prstGeom prst="rect">
                        <a:avLst/>
                      </a:prstGeom>
                    </p:spPr>
                  </p:pic>
                </p:oleObj>
              </mc:Fallback>
            </mc:AlternateContent>
          </a:graphicData>
        </a:graphic>
      </p:graphicFrame>
    </p:spTree>
    <p:extLst>
      <p:ext uri="{BB962C8B-B14F-4D97-AF65-F5344CB8AC3E}">
        <p14:creationId xmlns:p14="http://schemas.microsoft.com/office/powerpoint/2010/main" val="189349924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p:nvPr/>
        </p:nvPicPr>
        <p:blipFill rotWithShape="1">
          <a:blip r:embed="rId2">
            <a:extLst>
              <a:ext uri="{28A0092B-C50C-407E-A947-70E740481C1C}">
                <a14:useLocalDpi xmlns:a14="http://schemas.microsoft.com/office/drawing/2010/main" val="0"/>
              </a:ext>
            </a:extLst>
          </a:blip>
          <a:srcRect l="8419" t="1414" r="31093"/>
          <a:stretch/>
        </p:blipFill>
        <p:spPr bwMode="auto">
          <a:xfrm>
            <a:off x="2699792" y="908720"/>
            <a:ext cx="3888432" cy="3240360"/>
          </a:xfrm>
          <a:prstGeom prst="rect">
            <a:avLst/>
          </a:prstGeom>
          <a:noFill/>
          <a:ln>
            <a:noFill/>
          </a:ln>
          <a:extLst>
            <a:ext uri="{53640926-AAD7-44D8-BBD7-CCE9431645EC}">
              <a14:shadowObscured xmlns:a14="http://schemas.microsoft.com/office/drawing/2010/main"/>
            </a:ext>
          </a:extLst>
        </p:spPr>
      </p:pic>
      <p:sp>
        <p:nvSpPr>
          <p:cNvPr id="3" name="Прямоугольник 2"/>
          <p:cNvSpPr/>
          <p:nvPr/>
        </p:nvSpPr>
        <p:spPr>
          <a:xfrm>
            <a:off x="2411760" y="4242574"/>
            <a:ext cx="4608512" cy="338554"/>
          </a:xfrm>
          <a:prstGeom prst="rect">
            <a:avLst/>
          </a:prstGeom>
        </p:spPr>
        <p:txBody>
          <a:bodyPr wrap="square">
            <a:spAutoFit/>
          </a:bodyPr>
          <a:lstStyle/>
          <a:p>
            <a:r>
              <a:rPr lang="en-GB" sz="1600" b="1" dirty="0"/>
              <a:t>Fig. </a:t>
            </a:r>
            <a:r>
              <a:rPr lang="en-GB" sz="1600" b="1" dirty="0" smtClean="0"/>
              <a:t>8</a:t>
            </a:r>
            <a:r>
              <a:rPr lang="en-GB" sz="1600" dirty="0" smtClean="0"/>
              <a:t>. </a:t>
            </a:r>
            <a:r>
              <a:rPr lang="en-GB" sz="1600" dirty="0"/>
              <a:t>Amplitudes of autoresonant </a:t>
            </a:r>
            <a:r>
              <a:rPr lang="en-GB" sz="1600" dirty="0" smtClean="0"/>
              <a:t>oscillations </a:t>
            </a:r>
            <a:endParaRPr lang="en-GB" sz="1600" dirty="0"/>
          </a:p>
        </p:txBody>
      </p:sp>
      <p:sp>
        <p:nvSpPr>
          <p:cNvPr id="4" name="Прямоугольник 3"/>
          <p:cNvSpPr/>
          <p:nvPr/>
        </p:nvSpPr>
        <p:spPr>
          <a:xfrm>
            <a:off x="539552" y="4753190"/>
            <a:ext cx="8064896" cy="1628138"/>
          </a:xfrm>
          <a:prstGeom prst="rect">
            <a:avLst/>
          </a:prstGeom>
        </p:spPr>
        <p:txBody>
          <a:bodyPr wrap="square">
            <a:spAutoFit/>
          </a:bodyPr>
          <a:lstStyle/>
          <a:p>
            <a:r>
              <a:rPr lang="en-GB" sz="1700" b="1" dirty="0" smtClean="0"/>
              <a:t>The frequencies</a:t>
            </a:r>
            <a:r>
              <a:rPr lang="en-GB" sz="1700" i="1" dirty="0" smtClean="0"/>
              <a:t>: </a:t>
            </a:r>
            <a:r>
              <a:rPr lang="en-GB" sz="1700" i="1" dirty="0" smtClean="0">
                <a:sym typeface="Symbol"/>
              </a:rPr>
              <a:t></a:t>
            </a:r>
            <a:r>
              <a:rPr lang="en-GB" sz="1700" i="1" dirty="0" smtClean="0"/>
              <a:t> </a:t>
            </a:r>
            <a:r>
              <a:rPr lang="en-GB" sz="1700" i="1" baseline="-25000" dirty="0" smtClean="0"/>
              <a:t>k</a:t>
            </a:r>
            <a:r>
              <a:rPr lang="en-GB" sz="1700" dirty="0" smtClean="0"/>
              <a:t> </a:t>
            </a:r>
            <a:r>
              <a:rPr lang="en-GB" sz="1700" dirty="0"/>
              <a:t>= </a:t>
            </a:r>
            <a:r>
              <a:rPr lang="en-GB" sz="1700" i="1" dirty="0" smtClean="0"/>
              <a:t>µ</a:t>
            </a:r>
            <a:r>
              <a:rPr lang="en-GB" sz="1700" i="1" dirty="0">
                <a:sym typeface="Symbol"/>
              </a:rPr>
              <a:t></a:t>
            </a:r>
            <a:r>
              <a:rPr lang="en-GB" sz="1700" i="1" baseline="-25000" dirty="0"/>
              <a:t>k</a:t>
            </a:r>
            <a:r>
              <a:rPr lang="en-GB" sz="1700" dirty="0"/>
              <a:t>, </a:t>
            </a:r>
            <a:r>
              <a:rPr lang="en-GB" sz="1700" i="1" dirty="0" smtClean="0">
                <a:sym typeface="Symbol"/>
              </a:rPr>
              <a:t></a:t>
            </a:r>
            <a:r>
              <a:rPr lang="en-GB" sz="1700" baseline="-25000" dirty="0"/>
              <a:t>1</a:t>
            </a:r>
            <a:r>
              <a:rPr lang="en-GB" sz="1700" dirty="0"/>
              <a:t> = 0.2, </a:t>
            </a:r>
            <a:r>
              <a:rPr lang="en-GB" sz="1700" i="1" dirty="0">
                <a:sym typeface="Symbol"/>
              </a:rPr>
              <a:t></a:t>
            </a:r>
            <a:r>
              <a:rPr lang="en-GB" sz="1700" baseline="-25000" dirty="0"/>
              <a:t>2</a:t>
            </a:r>
            <a:r>
              <a:rPr lang="en-GB" sz="1700" dirty="0"/>
              <a:t> = 1.56, </a:t>
            </a:r>
            <a:r>
              <a:rPr lang="en-GB" sz="1700" i="1" dirty="0">
                <a:sym typeface="Symbol"/>
              </a:rPr>
              <a:t></a:t>
            </a:r>
            <a:r>
              <a:rPr lang="en-GB" sz="1700" baseline="-25000" dirty="0"/>
              <a:t>3</a:t>
            </a:r>
            <a:r>
              <a:rPr lang="en-GB" sz="1700" dirty="0"/>
              <a:t> = 3.25. </a:t>
            </a:r>
            <a:endParaRPr lang="en-GB" sz="1700" dirty="0" smtClean="0"/>
          </a:p>
          <a:p>
            <a:pPr>
              <a:lnSpc>
                <a:spcPct val="120000"/>
              </a:lnSpc>
            </a:pPr>
            <a:r>
              <a:rPr lang="en-GB" sz="1700" dirty="0" smtClean="0"/>
              <a:t>The </a:t>
            </a:r>
            <a:r>
              <a:rPr lang="en-GB" sz="1700" dirty="0"/>
              <a:t>period of the dominant low-frequency component </a:t>
            </a:r>
            <a:r>
              <a:rPr lang="en-GB" sz="1700" i="1" dirty="0"/>
              <a:t>T</a:t>
            </a:r>
            <a:r>
              <a:rPr lang="en-GB" sz="1700" baseline="-25000" dirty="0"/>
              <a:t>1</a:t>
            </a:r>
            <a:r>
              <a:rPr lang="en-GB" sz="1700" dirty="0"/>
              <a:t> = 2</a:t>
            </a:r>
            <a:r>
              <a:rPr lang="en-GB" sz="1700" i="1" dirty="0"/>
              <a:t>π/µ</a:t>
            </a:r>
            <a:r>
              <a:rPr lang="en-GB" sz="1700" i="1" dirty="0">
                <a:sym typeface="Symbol"/>
              </a:rPr>
              <a:t></a:t>
            </a:r>
            <a:r>
              <a:rPr lang="en-GB" sz="1700" baseline="-25000" dirty="0"/>
              <a:t>1</a:t>
            </a:r>
            <a:r>
              <a:rPr lang="en-GB" sz="1700" dirty="0"/>
              <a:t> = </a:t>
            </a:r>
            <a:r>
              <a:rPr lang="en-GB" sz="1700" dirty="0" smtClean="0"/>
              <a:t>314</a:t>
            </a:r>
            <a:r>
              <a:rPr lang="en-GB" sz="1700" dirty="0"/>
              <a:t> </a:t>
            </a:r>
            <a:r>
              <a:rPr lang="en-GB" sz="1700" dirty="0" smtClean="0"/>
              <a:t>is close </a:t>
            </a:r>
            <a:r>
              <a:rPr lang="en-GB" sz="1700" dirty="0"/>
              <a:t>to the exact (numerical) value </a:t>
            </a:r>
            <a:r>
              <a:rPr lang="en-GB" sz="1700" i="1" dirty="0"/>
              <a:t>T</a:t>
            </a:r>
            <a:r>
              <a:rPr lang="en-GB" sz="1700" dirty="0"/>
              <a:t> </a:t>
            </a:r>
            <a:r>
              <a:rPr lang="en-GB" sz="1700" dirty="0">
                <a:sym typeface="Symbol"/>
              </a:rPr>
              <a:t></a:t>
            </a:r>
            <a:r>
              <a:rPr lang="en-GB" sz="1700" dirty="0"/>
              <a:t> </a:t>
            </a:r>
            <a:r>
              <a:rPr lang="en-GB" sz="1700" dirty="0" smtClean="0"/>
              <a:t>350.</a:t>
            </a:r>
          </a:p>
          <a:p>
            <a:pPr>
              <a:lnSpc>
                <a:spcPct val="120000"/>
              </a:lnSpc>
            </a:pPr>
            <a:r>
              <a:rPr lang="en-US" sz="1700" b="1" dirty="0" smtClean="0"/>
              <a:t>The amplitudes</a:t>
            </a:r>
            <a:r>
              <a:rPr lang="en-US" sz="1700" dirty="0" smtClean="0"/>
              <a:t> of the low harmonics: </a:t>
            </a:r>
            <a:r>
              <a:rPr lang="en-GB" sz="1700" i="1" dirty="0"/>
              <a:t>a</a:t>
            </a:r>
            <a:r>
              <a:rPr lang="en-GB" sz="1700" baseline="-25000" dirty="0"/>
              <a:t>11</a:t>
            </a:r>
            <a:r>
              <a:rPr lang="en-GB" sz="1700" dirty="0"/>
              <a:t> = 0.63; </a:t>
            </a:r>
            <a:r>
              <a:rPr lang="en-GB" sz="1700" i="1" dirty="0"/>
              <a:t>a</a:t>
            </a:r>
            <a:r>
              <a:rPr lang="en-GB" sz="1700" baseline="-25000" dirty="0"/>
              <a:t>21</a:t>
            </a:r>
            <a:r>
              <a:rPr lang="en-GB" sz="1700" dirty="0"/>
              <a:t> = 0.97; </a:t>
            </a:r>
            <a:r>
              <a:rPr lang="en-GB" sz="1700" i="1" dirty="0"/>
              <a:t>a</a:t>
            </a:r>
            <a:r>
              <a:rPr lang="en-GB" sz="1700" baseline="-25000" dirty="0"/>
              <a:t>31</a:t>
            </a:r>
            <a:r>
              <a:rPr lang="en-GB" sz="1700" dirty="0"/>
              <a:t> = </a:t>
            </a:r>
            <a:r>
              <a:rPr lang="en-GB" sz="1700" dirty="0" smtClean="0"/>
              <a:t>1.22 are </a:t>
            </a:r>
            <a:r>
              <a:rPr lang="en-GB" sz="1700" dirty="0"/>
              <a:t>close to the </a:t>
            </a:r>
            <a:r>
              <a:rPr lang="en-GB" sz="1700" dirty="0" smtClean="0"/>
              <a:t>exact (numerical) </a:t>
            </a:r>
            <a:r>
              <a:rPr lang="en-GB" sz="1700" dirty="0"/>
              <a:t>results</a:t>
            </a:r>
            <a:r>
              <a:rPr lang="en-GB" dirty="0"/>
              <a:t> </a:t>
            </a:r>
          </a:p>
        </p:txBody>
      </p:sp>
      <p:sp>
        <p:nvSpPr>
          <p:cNvPr id="5" name="Прямоугольник 4"/>
          <p:cNvSpPr/>
          <p:nvPr/>
        </p:nvSpPr>
        <p:spPr>
          <a:xfrm>
            <a:off x="683568" y="395372"/>
            <a:ext cx="7920880" cy="369332"/>
          </a:xfrm>
          <a:prstGeom prst="rect">
            <a:avLst/>
          </a:prstGeom>
        </p:spPr>
        <p:txBody>
          <a:bodyPr wrap="square">
            <a:spAutoFit/>
          </a:bodyPr>
          <a:lstStyle/>
          <a:p>
            <a:pPr algn="ctr"/>
            <a:r>
              <a:rPr lang="en-US" dirty="0"/>
              <a:t>The </a:t>
            </a:r>
            <a:r>
              <a:rPr lang="en-US" dirty="0" smtClean="0"/>
              <a:t>parameters: </a:t>
            </a:r>
            <a:r>
              <a:rPr lang="en-GB" b="1" i="1" dirty="0" smtClean="0">
                <a:sym typeface="Symbol"/>
              </a:rPr>
              <a:t></a:t>
            </a:r>
            <a:r>
              <a:rPr lang="en-GB" b="1" i="1" dirty="0" smtClean="0"/>
              <a:t> </a:t>
            </a:r>
            <a:r>
              <a:rPr lang="en-GB" b="1" dirty="0"/>
              <a:t>= 0.05,</a:t>
            </a:r>
            <a:r>
              <a:rPr lang="en-GB" b="1" i="1" dirty="0"/>
              <a:t> </a:t>
            </a:r>
            <a:r>
              <a:rPr lang="en-GB" b="1" i="1" dirty="0">
                <a:sym typeface="Symbol"/>
              </a:rPr>
              <a:t></a:t>
            </a:r>
            <a:r>
              <a:rPr lang="en-GB" b="1" dirty="0"/>
              <a:t> = 0.05, </a:t>
            </a:r>
            <a:r>
              <a:rPr lang="en-GB" b="1" i="1" dirty="0"/>
              <a:t>f</a:t>
            </a:r>
            <a:r>
              <a:rPr lang="en-GB" b="1" dirty="0"/>
              <a:t> = 0.34, </a:t>
            </a:r>
            <a:r>
              <a:rPr lang="en-GB" b="1" i="1" dirty="0"/>
              <a:t>µ</a:t>
            </a:r>
            <a:r>
              <a:rPr lang="en-GB" b="1" baseline="-25000" dirty="0"/>
              <a:t>0</a:t>
            </a:r>
            <a:r>
              <a:rPr lang="en-GB" b="1" dirty="0"/>
              <a:t> = 0.015, </a:t>
            </a:r>
            <a:r>
              <a:rPr lang="en-GB" b="1" i="1" dirty="0"/>
              <a:t>µ</a:t>
            </a:r>
            <a:r>
              <a:rPr lang="en-GB" b="1" dirty="0"/>
              <a:t> = 0.1.</a:t>
            </a:r>
            <a:endParaRPr lang="en-GB" sz="2000" b="1" dirty="0"/>
          </a:p>
        </p:txBody>
      </p:sp>
    </p:spTree>
    <p:extLst>
      <p:ext uri="{BB962C8B-B14F-4D97-AF65-F5344CB8AC3E}">
        <p14:creationId xmlns:p14="http://schemas.microsoft.com/office/powerpoint/2010/main" val="230671742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83568" y="404664"/>
            <a:ext cx="7848872" cy="5909310"/>
          </a:xfrm>
          <a:prstGeom prst="rect">
            <a:avLst/>
          </a:prstGeom>
        </p:spPr>
        <p:txBody>
          <a:bodyPr wrap="square">
            <a:spAutoFit/>
          </a:bodyPr>
          <a:lstStyle/>
          <a:p>
            <a:pPr algn="ctr">
              <a:lnSpc>
                <a:spcPct val="150000"/>
              </a:lnSpc>
            </a:pPr>
            <a:r>
              <a:rPr lang="en-US" b="1" dirty="0" smtClean="0">
                <a:solidFill>
                  <a:srgbClr val="0070C0"/>
                </a:solidFill>
              </a:rPr>
              <a:t>II. The </a:t>
            </a:r>
            <a:r>
              <a:rPr lang="en-US" b="1" dirty="0">
                <a:solidFill>
                  <a:srgbClr val="0070C0"/>
                </a:solidFill>
              </a:rPr>
              <a:t>chain with </a:t>
            </a:r>
            <a:r>
              <a:rPr lang="en-US" b="1" dirty="0" smtClean="0">
                <a:solidFill>
                  <a:srgbClr val="0070C0"/>
                </a:solidFill>
              </a:rPr>
              <a:t>constant parameters and </a:t>
            </a:r>
            <a:r>
              <a:rPr lang="en-US" b="1" dirty="0" smtClean="0">
                <a:solidFill>
                  <a:srgbClr val="0070C0"/>
                </a:solidFill>
              </a:rPr>
              <a:t>the </a:t>
            </a:r>
            <a:r>
              <a:rPr lang="en-GB" b="1" dirty="0" smtClean="0">
                <a:solidFill>
                  <a:srgbClr val="0070C0"/>
                </a:solidFill>
              </a:rPr>
              <a:t>slowly-varying </a:t>
            </a:r>
            <a:r>
              <a:rPr lang="en-GB" b="1" dirty="0" smtClean="0">
                <a:solidFill>
                  <a:srgbClr val="0070C0"/>
                </a:solidFill>
              </a:rPr>
              <a:t>frequency of the driving perturbation</a:t>
            </a:r>
          </a:p>
          <a:p>
            <a:pPr>
              <a:lnSpc>
                <a:spcPct val="200000"/>
              </a:lnSpc>
            </a:pPr>
            <a:r>
              <a:rPr lang="en-GB" dirty="0"/>
              <a:t>The dimensionless equations of </a:t>
            </a:r>
            <a:r>
              <a:rPr lang="en-GB" dirty="0" smtClean="0"/>
              <a:t>motion:</a:t>
            </a:r>
          </a:p>
          <a:p>
            <a:pPr>
              <a:lnSpc>
                <a:spcPct val="200000"/>
              </a:lnSpc>
            </a:pPr>
            <a:endParaRPr lang="en-US" dirty="0"/>
          </a:p>
          <a:p>
            <a:pPr>
              <a:lnSpc>
                <a:spcPct val="200000"/>
              </a:lnSpc>
            </a:pPr>
            <a:endParaRPr lang="en-US" dirty="0" smtClean="0"/>
          </a:p>
          <a:p>
            <a:pPr>
              <a:lnSpc>
                <a:spcPct val="200000"/>
              </a:lnSpc>
            </a:pPr>
            <a:endParaRPr lang="en-US" dirty="0"/>
          </a:p>
          <a:p>
            <a:pPr>
              <a:lnSpc>
                <a:spcPct val="200000"/>
              </a:lnSpc>
            </a:pPr>
            <a:endParaRPr lang="en-US" dirty="0" smtClean="0"/>
          </a:p>
          <a:p>
            <a:pPr>
              <a:lnSpc>
                <a:spcPct val="200000"/>
              </a:lnSpc>
            </a:pPr>
            <a:endParaRPr lang="en-US" dirty="0"/>
          </a:p>
          <a:p>
            <a:pPr>
              <a:lnSpc>
                <a:spcPct val="200000"/>
              </a:lnSpc>
            </a:pPr>
            <a:endParaRPr lang="en-US" dirty="0" smtClean="0"/>
          </a:p>
          <a:p>
            <a:pPr>
              <a:lnSpc>
                <a:spcPct val="200000"/>
              </a:lnSpc>
            </a:pPr>
            <a:endParaRPr lang="en-GB" dirty="0" smtClean="0"/>
          </a:p>
          <a:p>
            <a:pPr>
              <a:lnSpc>
                <a:spcPct val="200000"/>
              </a:lnSpc>
            </a:pPr>
            <a:r>
              <a:rPr lang="en-GB" dirty="0" smtClean="0"/>
              <a:t> </a:t>
            </a:r>
            <a:endParaRPr lang="en-US" b="1" dirty="0">
              <a:solidFill>
                <a:srgbClr val="0070C0"/>
              </a:solidFill>
            </a:endParaRPr>
          </a:p>
        </p:txBody>
      </p:sp>
      <p:graphicFrame>
        <p:nvGraphicFramePr>
          <p:cNvPr id="3" name="Объект 2"/>
          <p:cNvGraphicFramePr>
            <a:graphicFrameLocks noChangeAspect="1"/>
          </p:cNvGraphicFramePr>
          <p:nvPr>
            <p:extLst>
              <p:ext uri="{D42A27DB-BD31-4B8C-83A1-F6EECF244321}">
                <p14:modId xmlns:p14="http://schemas.microsoft.com/office/powerpoint/2010/main" val="1384452060"/>
              </p:ext>
            </p:extLst>
          </p:nvPr>
        </p:nvGraphicFramePr>
        <p:xfrm>
          <a:off x="1619672" y="2060848"/>
          <a:ext cx="5963739" cy="2880320"/>
        </p:xfrm>
        <a:graphic>
          <a:graphicData uri="http://schemas.openxmlformats.org/presentationml/2006/ole">
            <mc:AlternateContent xmlns:mc="http://schemas.openxmlformats.org/markup-compatibility/2006">
              <mc:Choice xmlns:v="urn:schemas-microsoft-com:vml" Requires="v">
                <p:oleObj spid="_x0000_s28893" name="Формула" r:id="rId3" imgW="4101840" imgH="1981080" progId="Equation.3">
                  <p:embed/>
                </p:oleObj>
              </mc:Choice>
              <mc:Fallback>
                <p:oleObj name="Формула" r:id="rId3" imgW="4101840" imgH="1981080" progId="Equation.3">
                  <p:embed/>
                  <p:pic>
                    <p:nvPicPr>
                      <p:cNvPr id="0" name=""/>
                      <p:cNvPicPr/>
                      <p:nvPr/>
                    </p:nvPicPr>
                    <p:blipFill>
                      <a:blip r:embed="rId4"/>
                      <a:stretch>
                        <a:fillRect/>
                      </a:stretch>
                    </p:blipFill>
                    <p:spPr>
                      <a:xfrm>
                        <a:off x="1619672" y="2060848"/>
                        <a:ext cx="5963739" cy="2880320"/>
                      </a:xfrm>
                      <a:prstGeom prst="rect">
                        <a:avLst/>
                      </a:prstGeom>
                    </p:spPr>
                  </p:pic>
                </p:oleObj>
              </mc:Fallback>
            </mc:AlternateContent>
          </a:graphicData>
        </a:graphic>
      </p:graphicFrame>
    </p:spTree>
    <p:extLst>
      <p:ext uri="{BB962C8B-B14F-4D97-AF65-F5344CB8AC3E}">
        <p14:creationId xmlns:p14="http://schemas.microsoft.com/office/powerpoint/2010/main" val="402408433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Прямоугольник 3"/>
              <p:cNvSpPr/>
              <p:nvPr/>
            </p:nvSpPr>
            <p:spPr>
              <a:xfrm>
                <a:off x="467544" y="476672"/>
                <a:ext cx="7992888" cy="3811364"/>
              </a:xfrm>
              <a:prstGeom prst="rect">
                <a:avLst/>
              </a:prstGeom>
            </p:spPr>
            <p:txBody>
              <a:bodyPr wrap="square">
                <a:spAutoFit/>
              </a:bodyPr>
              <a:lstStyle/>
              <a:p>
                <a:pPr>
                  <a:lnSpc>
                    <a:spcPct val="150000"/>
                  </a:lnSpc>
                </a:pPr>
                <a:r>
                  <a:rPr lang="en-US" dirty="0">
                    <a:cs typeface="Calibri" panose="020F0502020204030204" pitchFamily="34" charset="0"/>
                  </a:rPr>
                  <a:t>Complex amplitudes: </a:t>
                </a:r>
                <a:r>
                  <a:rPr lang="en-US" i="1" dirty="0" err="1">
                    <a:cs typeface="Calibri" panose="020F0502020204030204" pitchFamily="34" charset="0"/>
                  </a:rPr>
                  <a:t>Y</a:t>
                </a:r>
                <a:r>
                  <a:rPr lang="en-US" i="1" baseline="-25000" dirty="0" err="1">
                    <a:cs typeface="Calibri" panose="020F0502020204030204" pitchFamily="34" charset="0"/>
                  </a:rPr>
                  <a:t>k</a:t>
                </a:r>
                <a:r>
                  <a:rPr lang="en-US" i="1" dirty="0">
                    <a:cs typeface="Calibri" panose="020F0502020204030204" pitchFamily="34" charset="0"/>
                  </a:rPr>
                  <a:t> = </a:t>
                </a:r>
                <a:r>
                  <a:rPr lang="en-US" dirty="0">
                    <a:cs typeface="Calibri" panose="020F0502020204030204" pitchFamily="34" charset="0"/>
                  </a:rPr>
                  <a:t>(</a:t>
                </a:r>
                <a:r>
                  <a:rPr lang="en-US" i="1" dirty="0" err="1">
                    <a:cs typeface="Calibri" panose="020F0502020204030204" pitchFamily="34" charset="0"/>
                  </a:rPr>
                  <a:t>v</a:t>
                </a:r>
                <a:r>
                  <a:rPr lang="en-US" i="1" baseline="-25000" dirty="0" err="1">
                    <a:cs typeface="Calibri" panose="020F0502020204030204" pitchFamily="34" charset="0"/>
                  </a:rPr>
                  <a:t>k</a:t>
                </a:r>
                <a:r>
                  <a:rPr lang="en-US" dirty="0">
                    <a:cs typeface="Calibri" panose="020F0502020204030204" pitchFamily="34" charset="0"/>
                  </a:rPr>
                  <a:t> +</a:t>
                </a:r>
                <a:r>
                  <a:rPr lang="en-US" i="1" dirty="0" err="1">
                    <a:cs typeface="Calibri" panose="020F0502020204030204" pitchFamily="34" charset="0"/>
                  </a:rPr>
                  <a:t>iu</a:t>
                </a:r>
                <a:r>
                  <a:rPr lang="en-US" i="1" baseline="-25000" dirty="0">
                    <a:cs typeface="Calibri" panose="020F0502020204030204" pitchFamily="34" charset="0"/>
                  </a:rPr>
                  <a:t>k</a:t>
                </a:r>
                <a:r>
                  <a:rPr lang="en-US" i="1" dirty="0">
                    <a:cs typeface="Calibri" panose="020F0502020204030204" pitchFamily="34" charset="0"/>
                  </a:rPr>
                  <a:t>)</a:t>
                </a:r>
                <a14:m>
                  <m:oMath xmlns:m="http://schemas.openxmlformats.org/officeDocument/2006/math">
                    <m:sSup>
                      <m:sSupPr>
                        <m:ctrlPr>
                          <a:rPr lang="en-US" i="1">
                            <a:latin typeface="Cambria Math"/>
                            <a:cs typeface="Calibri" panose="020F0502020204030204" pitchFamily="34" charset="0"/>
                          </a:rPr>
                        </m:ctrlPr>
                      </m:sSupPr>
                      <m:e>
                        <m:r>
                          <a:rPr lang="en-US" i="1">
                            <a:latin typeface="Cambria Math"/>
                            <a:cs typeface="Calibri" panose="020F0502020204030204" pitchFamily="34" charset="0"/>
                          </a:rPr>
                          <m:t>𝑒</m:t>
                        </m:r>
                      </m:e>
                      <m:sup>
                        <m:r>
                          <a:rPr lang="en-US" i="1">
                            <a:latin typeface="Cambria Math"/>
                            <a:cs typeface="Calibri" panose="020F0502020204030204" pitchFamily="34" charset="0"/>
                          </a:rPr>
                          <m:t>−</m:t>
                        </m:r>
                        <m:r>
                          <a:rPr lang="en-US" i="1">
                            <a:latin typeface="Cambria Math"/>
                            <a:cs typeface="Calibri" panose="020F0502020204030204" pitchFamily="34" charset="0"/>
                          </a:rPr>
                          <m:t>𝑖</m:t>
                        </m:r>
                        <m:r>
                          <a:rPr lang="en-US" i="1">
                            <a:latin typeface="Cambria Math"/>
                            <a:cs typeface="Calibri" panose="020F0502020204030204" pitchFamily="34" charset="0"/>
                            <a:sym typeface="Symbol"/>
                          </a:rPr>
                          <m:t>0</m:t>
                        </m:r>
                      </m:sup>
                    </m:sSup>
                  </m:oMath>
                </a14:m>
                <a:r>
                  <a:rPr lang="en-US" dirty="0">
                    <a:cs typeface="Calibri" panose="020F0502020204030204" pitchFamily="34" charset="0"/>
                  </a:rPr>
                  <a:t>, </a:t>
                </a:r>
                <a:r>
                  <a:rPr lang="en-US" i="1" dirty="0" err="1">
                    <a:cs typeface="Calibri" panose="020F0502020204030204" pitchFamily="34" charset="0"/>
                  </a:rPr>
                  <a:t>Y</a:t>
                </a:r>
                <a:r>
                  <a:rPr lang="en-US" i="1" baseline="-25000" dirty="0" err="1">
                    <a:cs typeface="Calibri" panose="020F0502020204030204" pitchFamily="34" charset="0"/>
                  </a:rPr>
                  <a:t>k</a:t>
                </a:r>
                <a:r>
                  <a:rPr lang="en-US" i="1" baseline="-25000" dirty="0">
                    <a:cs typeface="Calibri" panose="020F0502020204030204" pitchFamily="34" charset="0"/>
                  </a:rPr>
                  <a:t> </a:t>
                </a:r>
                <a:r>
                  <a:rPr lang="en-US" dirty="0">
                    <a:cs typeface="Calibri" panose="020F0502020204030204" pitchFamily="34" charset="0"/>
                  </a:rPr>
                  <a:t>(0) = 0.</a:t>
                </a:r>
              </a:p>
              <a:p>
                <a:pPr>
                  <a:lnSpc>
                    <a:spcPct val="150000"/>
                  </a:lnSpc>
                </a:pPr>
                <a:r>
                  <a:rPr lang="en-US" dirty="0">
                    <a:cs typeface="Calibri" panose="020F0502020204030204" pitchFamily="34" charset="0"/>
                  </a:rPr>
                  <a:t>Multiple scale expansions: </a:t>
                </a:r>
                <a:r>
                  <a:rPr lang="en-US" i="1" dirty="0" err="1">
                    <a:cs typeface="Calibri" panose="020F0502020204030204" pitchFamily="34" charset="0"/>
                  </a:rPr>
                  <a:t>Y</a:t>
                </a:r>
                <a:r>
                  <a:rPr lang="en-US" i="1" baseline="-25000" dirty="0" err="1">
                    <a:cs typeface="Calibri" panose="020F0502020204030204" pitchFamily="34" charset="0"/>
                  </a:rPr>
                  <a:t>k</a:t>
                </a:r>
                <a:r>
                  <a:rPr lang="en-US" i="1" dirty="0">
                    <a:cs typeface="Calibri" panose="020F0502020204030204" pitchFamily="34" charset="0"/>
                  </a:rPr>
                  <a:t> = </a:t>
                </a:r>
                <a:r>
                  <a:rPr lang="en-US" i="1" dirty="0">
                    <a:cs typeface="Calibri" panose="020F0502020204030204" pitchFamily="34" charset="0"/>
                    <a:sym typeface="Symbol"/>
                  </a:rPr>
                  <a:t></a:t>
                </a:r>
                <a:r>
                  <a:rPr lang="en-US" i="1" baseline="-25000" dirty="0">
                    <a:cs typeface="Calibri" panose="020F0502020204030204" pitchFamily="34" charset="0"/>
                  </a:rPr>
                  <a:t>k </a:t>
                </a:r>
                <a:r>
                  <a:rPr lang="en-US" dirty="0">
                    <a:cs typeface="Calibri" panose="020F0502020204030204" pitchFamily="34" charset="0"/>
                  </a:rPr>
                  <a:t>(</a:t>
                </a:r>
                <a:r>
                  <a:rPr lang="en-GB" i="1" dirty="0">
                    <a:cs typeface="Calibri" panose="020F0502020204030204" pitchFamily="34" charset="0"/>
                    <a:sym typeface="Symbol"/>
                  </a:rPr>
                  <a:t></a:t>
                </a:r>
                <a:r>
                  <a:rPr lang="en-US" baseline="-25000" dirty="0">
                    <a:cs typeface="Calibri" panose="020F0502020204030204" pitchFamily="34" charset="0"/>
                  </a:rPr>
                  <a:t>1</a:t>
                </a:r>
                <a:r>
                  <a:rPr lang="en-US" dirty="0">
                    <a:cs typeface="Calibri" panose="020F0502020204030204" pitchFamily="34" charset="0"/>
                  </a:rPr>
                  <a:t>) + </a:t>
                </a:r>
                <a:r>
                  <a:rPr lang="en-US" i="1" dirty="0">
                    <a:cs typeface="Calibri" panose="020F0502020204030204" pitchFamily="34" charset="0"/>
                    <a:sym typeface="Symbol"/>
                  </a:rPr>
                  <a:t></a:t>
                </a:r>
                <a:r>
                  <a:rPr lang="en-US" i="1" baseline="-25000" dirty="0">
                    <a:cs typeface="Calibri" panose="020F0502020204030204" pitchFamily="34" charset="0"/>
                  </a:rPr>
                  <a:t>k</a:t>
                </a:r>
                <a:r>
                  <a:rPr lang="en-US" baseline="-25000" dirty="0">
                    <a:cs typeface="Calibri" panose="020F0502020204030204" pitchFamily="34" charset="0"/>
                    <a:sym typeface="Symbol"/>
                  </a:rPr>
                  <a:t>1</a:t>
                </a:r>
                <a:r>
                  <a:rPr lang="en-US" dirty="0">
                    <a:cs typeface="Calibri" panose="020F0502020204030204" pitchFamily="34" charset="0"/>
                  </a:rPr>
                  <a:t>(</a:t>
                </a:r>
                <a:r>
                  <a:rPr lang="en-GB" i="1" dirty="0">
                    <a:cs typeface="Calibri" panose="020F0502020204030204" pitchFamily="34" charset="0"/>
                    <a:sym typeface="Symbol"/>
                  </a:rPr>
                  <a:t>,</a:t>
                </a:r>
                <a:r>
                  <a:rPr lang="en-US" baseline="-25000" dirty="0">
                    <a:cs typeface="Calibri" panose="020F0502020204030204" pitchFamily="34" charset="0"/>
                  </a:rPr>
                  <a:t>1 </a:t>
                </a:r>
                <a:r>
                  <a:rPr lang="en-US" dirty="0">
                    <a:cs typeface="Calibri" panose="020F0502020204030204" pitchFamily="34" charset="0"/>
                  </a:rPr>
                  <a:t>)+ …,</a:t>
                </a:r>
              </a:p>
              <a:p>
                <a:pPr>
                  <a:lnSpc>
                    <a:spcPct val="150000"/>
                  </a:lnSpc>
                </a:pPr>
                <a:r>
                  <a:rPr lang="en-US" dirty="0">
                    <a:cs typeface="Calibri" panose="020F0502020204030204" pitchFamily="34" charset="0"/>
                  </a:rPr>
                  <a:t>Rescaling of the variables and the parameters:  </a:t>
                </a:r>
              </a:p>
              <a:p>
                <a:pPr algn="ctr">
                  <a:lnSpc>
                    <a:spcPct val="110000"/>
                  </a:lnSpc>
                  <a:spcBef>
                    <a:spcPts val="600"/>
                  </a:spcBef>
                </a:pPr>
                <a:r>
                  <a:rPr lang="en-GB" i="1" dirty="0">
                    <a:cs typeface="Calibri" panose="020F0502020204030204" pitchFamily="34" charset="0"/>
                    <a:sym typeface="Symbol"/>
                  </a:rPr>
                  <a:t></a:t>
                </a:r>
                <a:r>
                  <a:rPr lang="en-GB" dirty="0">
                    <a:cs typeface="Calibri" panose="020F0502020204030204" pitchFamily="34" charset="0"/>
                  </a:rPr>
                  <a:t> </a:t>
                </a:r>
                <a:r>
                  <a:rPr lang="en-US" dirty="0">
                    <a:cs typeface="Calibri" panose="020F0502020204030204" pitchFamily="34" charset="0"/>
                    <a:sym typeface="Symbol"/>
                  </a:rPr>
                  <a:t></a:t>
                </a:r>
                <a:r>
                  <a:rPr lang="en-US" dirty="0">
                    <a:cs typeface="Calibri" panose="020F0502020204030204" pitchFamily="34" charset="0"/>
                  </a:rPr>
                  <a:t> </a:t>
                </a:r>
                <a:r>
                  <a:rPr lang="en-US" i="1" dirty="0">
                    <a:cs typeface="Calibri" panose="020F0502020204030204" pitchFamily="34" charset="0"/>
                  </a:rPr>
                  <a:t>s</a:t>
                </a:r>
                <a:r>
                  <a:rPr lang="en-GB" i="1" dirty="0">
                    <a:cs typeface="Calibri" panose="020F0502020204030204" pitchFamily="34" charset="0"/>
                    <a:sym typeface="Symbol"/>
                  </a:rPr>
                  <a:t></a:t>
                </a:r>
                <a:r>
                  <a:rPr lang="en-US" baseline="-25000" dirty="0">
                    <a:cs typeface="Calibri" panose="020F0502020204030204" pitchFamily="34" charset="0"/>
                  </a:rPr>
                  <a:t>1</a:t>
                </a:r>
                <a:r>
                  <a:rPr lang="en-US" dirty="0">
                    <a:cs typeface="Calibri" panose="020F0502020204030204" pitchFamily="34" charset="0"/>
                  </a:rPr>
                  <a:t>, </a:t>
                </a:r>
                <a:r>
                  <a:rPr lang="en-GB" i="1" dirty="0">
                    <a:cs typeface="Calibri" panose="020F0502020204030204" pitchFamily="34" charset="0"/>
                    <a:sym typeface="Symbol"/>
                  </a:rPr>
                  <a:t></a:t>
                </a:r>
                <a:r>
                  <a:rPr lang="en-US" i="1" baseline="-25000" dirty="0">
                    <a:cs typeface="Calibri" panose="020F0502020204030204" pitchFamily="34" charset="0"/>
                  </a:rPr>
                  <a:t>k </a:t>
                </a:r>
                <a:r>
                  <a:rPr lang="en-US" dirty="0">
                    <a:cs typeface="Calibri" panose="020F0502020204030204" pitchFamily="34" charset="0"/>
                  </a:rPr>
                  <a:t> </a:t>
                </a:r>
                <a:r>
                  <a:rPr lang="en-US" dirty="0">
                    <a:cs typeface="Calibri" panose="020F0502020204030204" pitchFamily="34" charset="0"/>
                    <a:sym typeface="Symbol"/>
                  </a:rPr>
                  <a:t></a:t>
                </a:r>
                <a:r>
                  <a:rPr lang="en-US" dirty="0">
                    <a:cs typeface="Calibri" panose="020F0502020204030204" pitchFamily="34" charset="0"/>
                  </a:rPr>
                  <a:t> </a:t>
                </a:r>
                <a:r>
                  <a:rPr lang="en-US" i="1" dirty="0">
                    <a:cs typeface="Calibri" panose="020F0502020204030204" pitchFamily="34" charset="0"/>
                    <a:sym typeface="Symbol"/>
                  </a:rPr>
                  <a:t></a:t>
                </a:r>
                <a:r>
                  <a:rPr lang="en-US" i="1" baseline="-25000" dirty="0">
                    <a:cs typeface="Calibri" panose="020F0502020204030204" pitchFamily="34" charset="0"/>
                  </a:rPr>
                  <a:t>k </a:t>
                </a:r>
                <a:r>
                  <a:rPr lang="en-US" dirty="0">
                    <a:cs typeface="Calibri" panose="020F0502020204030204" pitchFamily="34" charset="0"/>
                  </a:rPr>
                  <a:t>/</a:t>
                </a:r>
                <a:r>
                  <a:rPr lang="en-GB" i="1" dirty="0">
                    <a:cs typeface="Calibri" panose="020F0502020204030204" pitchFamily="34" charset="0"/>
                    <a:sym typeface="Symbol"/>
                  </a:rPr>
                  <a:t></a:t>
                </a:r>
                <a:r>
                  <a:rPr lang="en-US" dirty="0">
                    <a:cs typeface="Calibri" panose="020F0502020204030204" pitchFamily="34" charset="0"/>
                  </a:rPr>
                  <a:t>, </a:t>
                </a:r>
                <a:r>
                  <a:rPr lang="en-US" i="1" dirty="0">
                    <a:cs typeface="Calibri" panose="020F0502020204030204" pitchFamily="34" charset="0"/>
                    <a:sym typeface="Symbol"/>
                  </a:rPr>
                  <a:t></a:t>
                </a:r>
                <a:r>
                  <a:rPr lang="en-US" dirty="0">
                    <a:cs typeface="Calibri" panose="020F0502020204030204" pitchFamily="34" charset="0"/>
                    <a:sym typeface="Symbol"/>
                  </a:rPr>
                  <a:t> </a:t>
                </a:r>
                <a:r>
                  <a:rPr lang="en-US" dirty="0">
                    <a:cs typeface="Calibri" panose="020F0502020204030204" pitchFamily="34" charset="0"/>
                  </a:rPr>
                  <a:t> (</a:t>
                </a:r>
                <a:r>
                  <a:rPr lang="en-US" i="1" dirty="0">
                    <a:cs typeface="Calibri" panose="020F0502020204030204" pitchFamily="34" charset="0"/>
                  </a:rPr>
                  <a:t>s/</a:t>
                </a:r>
                <a:r>
                  <a:rPr lang="en-US" dirty="0">
                    <a:cs typeface="Calibri" panose="020F0502020204030204" pitchFamily="34" charset="0"/>
                  </a:rPr>
                  <a:t>3</a:t>
                </a:r>
                <a:r>
                  <a:rPr lang="en-GB" i="1" dirty="0">
                    <a:cs typeface="Calibri" panose="020F0502020204030204" pitchFamily="34" charset="0"/>
                    <a:sym typeface="Symbol"/>
                  </a:rPr>
                  <a:t></a:t>
                </a:r>
                <a:r>
                  <a:rPr lang="en-GB" dirty="0">
                    <a:cs typeface="Calibri" panose="020F0502020204030204" pitchFamily="34" charset="0"/>
                  </a:rPr>
                  <a:t>)</a:t>
                </a:r>
                <a:r>
                  <a:rPr lang="en-GB" baseline="30000" dirty="0">
                    <a:cs typeface="Calibri" panose="020F0502020204030204" pitchFamily="34" charset="0"/>
                  </a:rPr>
                  <a:t>1/2</a:t>
                </a:r>
                <a:r>
                  <a:rPr lang="en-GB" dirty="0">
                    <a:cs typeface="Calibri" panose="020F0502020204030204" pitchFamily="34" charset="0"/>
                  </a:rPr>
                  <a:t>, </a:t>
                </a:r>
              </a:p>
              <a:p>
                <a:pPr algn="ctr">
                  <a:lnSpc>
                    <a:spcPct val="150000"/>
                  </a:lnSpc>
                </a:pPr>
                <a:r>
                  <a:rPr lang="en-GB" i="1" dirty="0"/>
                  <a:t>f</a:t>
                </a:r>
                <a:r>
                  <a:rPr lang="en-GB" dirty="0"/>
                  <a:t> </a:t>
                </a:r>
                <a:r>
                  <a:rPr lang="en-GB" dirty="0">
                    <a:sym typeface="Symbol"/>
                  </a:rPr>
                  <a:t></a:t>
                </a:r>
                <a:r>
                  <a:rPr lang="en-GB" dirty="0"/>
                  <a:t> </a:t>
                </a:r>
                <a:r>
                  <a:rPr lang="en-GB" i="1" dirty="0"/>
                  <a:t>F/s</a:t>
                </a:r>
                <a:r>
                  <a:rPr lang="en-GB" i="1" dirty="0">
                    <a:sym typeface="Symbol"/>
                  </a:rPr>
                  <a:t></a:t>
                </a:r>
                <a:r>
                  <a:rPr lang="en-GB" dirty="0"/>
                  <a:t>, </a:t>
                </a:r>
                <a:r>
                  <a:rPr lang="en-GB" i="1" dirty="0"/>
                  <a:t>µ</a:t>
                </a:r>
                <a:r>
                  <a:rPr lang="en-GB" baseline="-25000" dirty="0"/>
                  <a:t>0</a:t>
                </a:r>
                <a:r>
                  <a:rPr lang="en-GB" dirty="0"/>
                  <a:t> =</a:t>
                </a:r>
                <a:r>
                  <a:rPr lang="en-GB" i="1" dirty="0">
                    <a:sym typeface="Symbol"/>
                  </a:rPr>
                  <a:t></a:t>
                </a:r>
                <a:r>
                  <a:rPr lang="en-GB" baseline="-25000" dirty="0"/>
                  <a:t>0</a:t>
                </a:r>
                <a:r>
                  <a:rPr lang="en-GB" dirty="0"/>
                  <a:t>/</a:t>
                </a:r>
                <a:r>
                  <a:rPr lang="en-GB" i="1" dirty="0"/>
                  <a:t>s</a:t>
                </a:r>
                <a:r>
                  <a:rPr lang="en-GB" dirty="0"/>
                  <a:t>, </a:t>
                </a:r>
                <a:r>
                  <a:rPr lang="en-GB" i="1" dirty="0"/>
                  <a:t>µ</a:t>
                </a:r>
                <a:r>
                  <a:rPr lang="en-GB" i="1" baseline="-25000" dirty="0"/>
                  <a:t>k,k</a:t>
                </a:r>
                <a:r>
                  <a:rPr lang="en-GB" baseline="-25000" dirty="0"/>
                  <a:t>+1</a:t>
                </a:r>
                <a:r>
                  <a:rPr lang="en-GB" dirty="0"/>
                  <a:t> = </a:t>
                </a:r>
                <a:r>
                  <a:rPr lang="en-GB" i="1" dirty="0">
                    <a:sym typeface="Symbol"/>
                  </a:rPr>
                  <a:t></a:t>
                </a:r>
                <a:r>
                  <a:rPr lang="en-GB" i="1" baseline="-25000" dirty="0"/>
                  <a:t>k,k</a:t>
                </a:r>
                <a:r>
                  <a:rPr lang="en-GB" baseline="-25000" dirty="0"/>
                  <a:t>+1</a:t>
                </a:r>
                <a:r>
                  <a:rPr lang="en-GB" dirty="0"/>
                  <a:t>/</a:t>
                </a:r>
                <a:r>
                  <a:rPr lang="en-GB" i="1" dirty="0"/>
                  <a:t>s</a:t>
                </a:r>
                <a:r>
                  <a:rPr lang="en-GB" dirty="0"/>
                  <a:t>, </a:t>
                </a:r>
                <a:r>
                  <a:rPr lang="en-GB" i="1" dirty="0">
                    <a:sym typeface="Symbol"/>
                  </a:rPr>
                  <a:t></a:t>
                </a:r>
                <a:r>
                  <a:rPr lang="en-GB" dirty="0"/>
                  <a:t> </a:t>
                </a:r>
                <a:r>
                  <a:rPr lang="en-GB" dirty="0">
                    <a:sym typeface="Symbol"/>
                  </a:rPr>
                  <a:t></a:t>
                </a:r>
                <a:r>
                  <a:rPr lang="en-GB" dirty="0"/>
                  <a:t> </a:t>
                </a:r>
                <a:r>
                  <a:rPr lang="en-GB" i="1" dirty="0"/>
                  <a:t>b/s</a:t>
                </a:r>
                <a:r>
                  <a:rPr lang="en-GB" baseline="30000" dirty="0"/>
                  <a:t>2</a:t>
                </a:r>
                <a:r>
                  <a:rPr lang="en-GB" dirty="0"/>
                  <a:t>, </a:t>
                </a:r>
                <a:r>
                  <a:rPr lang="en-GB" i="1" dirty="0">
                    <a:sym typeface="Symbol"/>
                  </a:rPr>
                  <a:t></a:t>
                </a:r>
                <a:r>
                  <a:rPr lang="en-GB" baseline="-25000" dirty="0"/>
                  <a:t>0</a:t>
                </a:r>
                <a:r>
                  <a:rPr lang="en-GB" dirty="0"/>
                  <a:t>(</a:t>
                </a:r>
                <a:r>
                  <a:rPr lang="en-GB" i="1" dirty="0">
                    <a:sym typeface="Symbol"/>
                  </a:rPr>
                  <a:t></a:t>
                </a:r>
                <a:r>
                  <a:rPr lang="en-GB" dirty="0"/>
                  <a:t>) = 1 + </a:t>
                </a:r>
                <a:r>
                  <a:rPr lang="en-GB" i="1" dirty="0">
                    <a:sym typeface="Symbol"/>
                  </a:rPr>
                  <a:t></a:t>
                </a:r>
                <a:r>
                  <a:rPr lang="en-GB" dirty="0"/>
                  <a:t>.</a:t>
                </a:r>
              </a:p>
              <a:p>
                <a:pPr algn="just">
                  <a:lnSpc>
                    <a:spcPct val="200000"/>
                  </a:lnSpc>
                </a:pPr>
                <a:r>
                  <a:rPr lang="en-US" dirty="0">
                    <a:cs typeface="Calibri" panose="020F0502020204030204" pitchFamily="34" charset="0"/>
                  </a:rPr>
                  <a:t>The equations for the slow complex amplitudes </a:t>
                </a:r>
                <a:r>
                  <a:rPr lang="en-GB" i="1" dirty="0">
                    <a:cs typeface="Calibri" panose="020F0502020204030204" pitchFamily="34" charset="0"/>
                    <a:sym typeface="Symbol"/>
                  </a:rPr>
                  <a:t></a:t>
                </a:r>
                <a:r>
                  <a:rPr lang="en-US" i="1" baseline="-25000" dirty="0">
                    <a:cs typeface="Calibri" panose="020F0502020204030204" pitchFamily="34" charset="0"/>
                  </a:rPr>
                  <a:t>k</a:t>
                </a:r>
                <a:r>
                  <a:rPr lang="en-US" dirty="0">
                    <a:cs typeface="Calibri" panose="020F0502020204030204" pitchFamily="34" charset="0"/>
                  </a:rPr>
                  <a:t>(</a:t>
                </a:r>
                <a:r>
                  <a:rPr lang="en-GB" i="1" dirty="0">
                    <a:cs typeface="Calibri" panose="020F0502020204030204" pitchFamily="34" charset="0"/>
                    <a:sym typeface="Symbol"/>
                  </a:rPr>
                  <a:t></a:t>
                </a:r>
                <a:r>
                  <a:rPr lang="en-GB" dirty="0" smtClean="0">
                    <a:cs typeface="Calibri" panose="020F0502020204030204" pitchFamily="34" charset="0"/>
                    <a:sym typeface="Symbol"/>
                  </a:rPr>
                  <a:t>)</a:t>
                </a:r>
                <a:r>
                  <a:rPr lang="en-US" dirty="0" smtClean="0">
                    <a:cs typeface="Calibri" panose="020F0502020204030204" pitchFamily="34" charset="0"/>
                  </a:rPr>
                  <a:t>:</a:t>
                </a:r>
              </a:p>
              <a:p>
                <a:pPr algn="just">
                  <a:lnSpc>
                    <a:spcPct val="200000"/>
                  </a:lnSpc>
                </a:pPr>
                <a:endParaRPr lang="en-US" dirty="0" smtClean="0">
                  <a:cs typeface="Calibri" panose="020F0502020204030204" pitchFamily="34" charset="0"/>
                </a:endParaRPr>
              </a:p>
              <a:p>
                <a:pPr algn="just">
                  <a:lnSpc>
                    <a:spcPct val="200000"/>
                  </a:lnSpc>
                </a:pPr>
                <a:endParaRPr lang="en-US" dirty="0">
                  <a:cs typeface="Calibri" panose="020F0502020204030204" pitchFamily="34" charset="0"/>
                </a:endParaRPr>
              </a:p>
            </p:txBody>
          </p:sp>
        </mc:Choice>
        <mc:Fallback xmlns="">
          <p:sp>
            <p:nvSpPr>
              <p:cNvPr id="4" name="Прямоугольник 3"/>
              <p:cNvSpPr>
                <a:spLocks noRot="1" noChangeAspect="1" noMove="1" noResize="1" noEditPoints="1" noAdjustHandles="1" noChangeArrowheads="1" noChangeShapeType="1" noTextEdit="1"/>
              </p:cNvSpPr>
              <p:nvPr/>
            </p:nvSpPr>
            <p:spPr>
              <a:xfrm>
                <a:off x="467544" y="476672"/>
                <a:ext cx="7992888" cy="3811364"/>
              </a:xfrm>
              <a:prstGeom prst="rect">
                <a:avLst/>
              </a:prstGeom>
              <a:blipFill rotWithShape="1">
                <a:blip r:embed="rId3"/>
                <a:stretch>
                  <a:fillRect l="-686"/>
                </a:stretch>
              </a:blipFill>
            </p:spPr>
            <p:txBody>
              <a:bodyPr/>
              <a:lstStyle/>
              <a:p>
                <a:r>
                  <a:rPr lang="en-GB">
                    <a:noFill/>
                  </a:rPr>
                  <a:t> </a:t>
                </a:r>
              </a:p>
            </p:txBody>
          </p:sp>
        </mc:Fallback>
      </mc:AlternateContent>
      <p:graphicFrame>
        <p:nvGraphicFramePr>
          <p:cNvPr id="5" name="Объект 4"/>
          <p:cNvGraphicFramePr>
            <a:graphicFrameLocks noChangeAspect="1"/>
          </p:cNvGraphicFramePr>
          <p:nvPr>
            <p:extLst>
              <p:ext uri="{D42A27DB-BD31-4B8C-83A1-F6EECF244321}">
                <p14:modId xmlns:p14="http://schemas.microsoft.com/office/powerpoint/2010/main" val="945207583"/>
              </p:ext>
            </p:extLst>
          </p:nvPr>
        </p:nvGraphicFramePr>
        <p:xfrm>
          <a:off x="1732912" y="3284984"/>
          <a:ext cx="5647400" cy="2696682"/>
        </p:xfrm>
        <a:graphic>
          <a:graphicData uri="http://schemas.openxmlformats.org/presentationml/2006/ole">
            <mc:AlternateContent xmlns:mc="http://schemas.openxmlformats.org/markup-compatibility/2006">
              <mc:Choice xmlns:v="urn:schemas-microsoft-com:vml" Requires="v">
                <p:oleObj spid="_x0000_s29917" name="Формула" r:id="rId4" imgW="3670200" imgH="1752480" progId="Equation.3">
                  <p:embed/>
                </p:oleObj>
              </mc:Choice>
              <mc:Fallback>
                <p:oleObj name="Формула" r:id="rId4" imgW="3670200" imgH="1752480" progId="Equation.3">
                  <p:embed/>
                  <p:pic>
                    <p:nvPicPr>
                      <p:cNvPr id="0" name=""/>
                      <p:cNvPicPr/>
                      <p:nvPr/>
                    </p:nvPicPr>
                    <p:blipFill>
                      <a:blip r:embed="rId5"/>
                      <a:stretch>
                        <a:fillRect/>
                      </a:stretch>
                    </p:blipFill>
                    <p:spPr>
                      <a:xfrm>
                        <a:off x="1732912" y="3284984"/>
                        <a:ext cx="5647400" cy="2696682"/>
                      </a:xfrm>
                      <a:prstGeom prst="rect">
                        <a:avLst/>
                      </a:prstGeom>
                    </p:spPr>
                  </p:pic>
                </p:oleObj>
              </mc:Fallback>
            </mc:AlternateContent>
          </a:graphicData>
        </a:graphic>
      </p:graphicFrame>
      <p:sp>
        <p:nvSpPr>
          <p:cNvPr id="6" name="Овал 5"/>
          <p:cNvSpPr/>
          <p:nvPr/>
        </p:nvSpPr>
        <p:spPr>
          <a:xfrm>
            <a:off x="4860032" y="4581128"/>
            <a:ext cx="914400" cy="9144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83758942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27584" y="404664"/>
            <a:ext cx="7560840" cy="4493538"/>
          </a:xfrm>
          <a:prstGeom prst="rect">
            <a:avLst/>
          </a:prstGeom>
        </p:spPr>
        <p:txBody>
          <a:bodyPr wrap="square">
            <a:spAutoFit/>
          </a:bodyPr>
          <a:lstStyle/>
          <a:p>
            <a:pPr>
              <a:lnSpc>
                <a:spcPct val="150000"/>
              </a:lnSpc>
              <a:spcBef>
                <a:spcPts val="1800"/>
              </a:spcBef>
            </a:pPr>
            <a:r>
              <a:rPr lang="en-GB" dirty="0"/>
              <a:t>T</a:t>
            </a:r>
            <a:r>
              <a:rPr lang="en-US" dirty="0"/>
              <a:t>he change of </a:t>
            </a:r>
            <a:r>
              <a:rPr lang="en-US" dirty="0" smtClean="0"/>
              <a:t>variables </a:t>
            </a:r>
            <a:r>
              <a:rPr lang="en-US" i="1" dirty="0" smtClean="0">
                <a:sym typeface="Symbol"/>
              </a:rPr>
              <a:t></a:t>
            </a:r>
            <a:r>
              <a:rPr lang="en-US" i="1" baseline="-25000" dirty="0" smtClean="0">
                <a:sym typeface="Symbol"/>
              </a:rPr>
              <a:t>k</a:t>
            </a:r>
            <a:r>
              <a:rPr lang="en-US" dirty="0" smtClean="0">
                <a:sym typeface="Symbol"/>
              </a:rPr>
              <a:t>(</a:t>
            </a:r>
            <a:r>
              <a:rPr lang="en-US" i="1" dirty="0" smtClean="0">
                <a:sym typeface="Symbol"/>
              </a:rPr>
              <a:t></a:t>
            </a:r>
            <a:r>
              <a:rPr lang="en-US" dirty="0" smtClean="0">
                <a:sym typeface="Symbol"/>
              </a:rPr>
              <a:t>)</a:t>
            </a:r>
            <a:r>
              <a:rPr lang="en-US" dirty="0" smtClean="0"/>
              <a:t> = </a:t>
            </a:r>
            <a:r>
              <a:rPr lang="en-US" i="1" dirty="0" smtClean="0">
                <a:sym typeface="Symbol"/>
              </a:rPr>
              <a:t></a:t>
            </a:r>
            <a:r>
              <a:rPr lang="en-US" i="1" baseline="-25000" dirty="0" smtClean="0">
                <a:sym typeface="Symbol"/>
              </a:rPr>
              <a:t>k</a:t>
            </a:r>
            <a:r>
              <a:rPr lang="en-US" dirty="0">
                <a:sym typeface="Symbol"/>
              </a:rPr>
              <a:t> (</a:t>
            </a:r>
            <a:r>
              <a:rPr lang="en-US" i="1" dirty="0">
                <a:sym typeface="Symbol"/>
              </a:rPr>
              <a:t></a:t>
            </a:r>
            <a:r>
              <a:rPr lang="en-US" dirty="0" smtClean="0">
                <a:sym typeface="Symbol"/>
              </a:rPr>
              <a:t>)</a:t>
            </a:r>
            <a:r>
              <a:rPr lang="en-US" i="1" dirty="0" err="1" smtClean="0">
                <a:sym typeface="Symbol"/>
              </a:rPr>
              <a:t>e</a:t>
            </a:r>
            <a:r>
              <a:rPr lang="en-US" i="1" baseline="30000" dirty="0" err="1" smtClean="0">
                <a:sym typeface="Symbol"/>
              </a:rPr>
              <a:t>i</a:t>
            </a:r>
            <a:r>
              <a:rPr lang="en-US" i="1" baseline="30000" dirty="0" smtClean="0">
                <a:sym typeface="Symbol"/>
              </a:rPr>
              <a:t></a:t>
            </a:r>
            <a:r>
              <a:rPr lang="en-US" baseline="30000" dirty="0" smtClean="0">
                <a:sym typeface="Symbol"/>
              </a:rPr>
              <a:t>(</a:t>
            </a:r>
            <a:r>
              <a:rPr lang="en-US" i="1" baseline="30000" dirty="0">
                <a:sym typeface="Symbol"/>
              </a:rPr>
              <a:t></a:t>
            </a:r>
            <a:r>
              <a:rPr lang="en-US" baseline="30000" dirty="0">
                <a:sym typeface="Symbol"/>
              </a:rPr>
              <a:t>)</a:t>
            </a:r>
            <a:r>
              <a:rPr lang="en-US" dirty="0" smtClean="0">
                <a:sym typeface="Symbol"/>
              </a:rPr>
              <a:t> </a:t>
            </a:r>
            <a:r>
              <a:rPr lang="en-US" dirty="0" smtClean="0"/>
              <a:t>transforms </a:t>
            </a:r>
            <a:r>
              <a:rPr lang="en-US" dirty="0"/>
              <a:t>the system to the form with the slowly-varying coefficients and the constant right-hand side</a:t>
            </a:r>
            <a:r>
              <a:rPr lang="en-US" dirty="0" smtClean="0"/>
              <a:t>:</a:t>
            </a:r>
          </a:p>
          <a:p>
            <a:pPr>
              <a:lnSpc>
                <a:spcPct val="150000"/>
              </a:lnSpc>
              <a:spcBef>
                <a:spcPts val="1800"/>
              </a:spcBef>
            </a:pPr>
            <a:endParaRPr lang="en-US" dirty="0"/>
          </a:p>
          <a:p>
            <a:pPr>
              <a:lnSpc>
                <a:spcPct val="150000"/>
              </a:lnSpc>
              <a:spcBef>
                <a:spcPts val="1800"/>
              </a:spcBef>
            </a:pPr>
            <a:endParaRPr lang="en-US" dirty="0" smtClean="0"/>
          </a:p>
          <a:p>
            <a:pPr>
              <a:lnSpc>
                <a:spcPct val="150000"/>
              </a:lnSpc>
              <a:spcBef>
                <a:spcPts val="1800"/>
              </a:spcBef>
            </a:pPr>
            <a:endParaRPr lang="en-US" dirty="0"/>
          </a:p>
          <a:p>
            <a:pPr algn="just">
              <a:lnSpc>
                <a:spcPct val="150000"/>
              </a:lnSpc>
              <a:spcBef>
                <a:spcPts val="3000"/>
              </a:spcBef>
            </a:pPr>
            <a:r>
              <a:rPr lang="en-US" dirty="0" smtClean="0"/>
              <a:t>The analytical solution demonstrates AR in the nonlinear oscillator and small bounded oscillations in the linear chain. </a:t>
            </a:r>
            <a:endParaRPr lang="en-US" dirty="0"/>
          </a:p>
        </p:txBody>
      </p:sp>
      <p:graphicFrame>
        <p:nvGraphicFramePr>
          <p:cNvPr id="3" name="Объект 2"/>
          <p:cNvGraphicFramePr>
            <a:graphicFrameLocks noChangeAspect="1"/>
          </p:cNvGraphicFramePr>
          <p:nvPr>
            <p:extLst>
              <p:ext uri="{D42A27DB-BD31-4B8C-83A1-F6EECF244321}">
                <p14:modId xmlns:p14="http://schemas.microsoft.com/office/powerpoint/2010/main" val="3177856452"/>
              </p:ext>
            </p:extLst>
          </p:nvPr>
        </p:nvGraphicFramePr>
        <p:xfrm>
          <a:off x="1567575" y="1916832"/>
          <a:ext cx="6172777" cy="1956295"/>
        </p:xfrm>
        <a:graphic>
          <a:graphicData uri="http://schemas.openxmlformats.org/presentationml/2006/ole">
            <mc:AlternateContent xmlns:mc="http://schemas.openxmlformats.org/markup-compatibility/2006">
              <mc:Choice xmlns:v="urn:schemas-microsoft-com:vml" Requires="v">
                <p:oleObj spid="_x0000_s30937" name="Формула" r:id="rId3" imgW="4127400" imgH="1307880" progId="Equation.3">
                  <p:embed/>
                </p:oleObj>
              </mc:Choice>
              <mc:Fallback>
                <p:oleObj name="Формула" r:id="rId3" imgW="4127400" imgH="1307880" progId="Equation.3">
                  <p:embed/>
                  <p:pic>
                    <p:nvPicPr>
                      <p:cNvPr id="0" name=""/>
                      <p:cNvPicPr/>
                      <p:nvPr/>
                    </p:nvPicPr>
                    <p:blipFill>
                      <a:blip r:embed="rId4"/>
                      <a:stretch>
                        <a:fillRect/>
                      </a:stretch>
                    </p:blipFill>
                    <p:spPr>
                      <a:xfrm>
                        <a:off x="1567575" y="1916832"/>
                        <a:ext cx="6172777" cy="1956295"/>
                      </a:xfrm>
                      <a:prstGeom prst="rect">
                        <a:avLst/>
                      </a:prstGeom>
                      <a:ln>
                        <a:noFill/>
                      </a:ln>
                    </p:spPr>
                  </p:pic>
                </p:oleObj>
              </mc:Fallback>
            </mc:AlternateContent>
          </a:graphicData>
        </a:graphic>
      </p:graphicFrame>
      <p:cxnSp>
        <p:nvCxnSpPr>
          <p:cNvPr id="5" name="Прямая соединительная линия 4"/>
          <p:cNvCxnSpPr/>
          <p:nvPr/>
        </p:nvCxnSpPr>
        <p:spPr>
          <a:xfrm>
            <a:off x="2195736" y="2492896"/>
            <a:ext cx="72008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 name="Прямая соединительная линия 5"/>
          <p:cNvCxnSpPr/>
          <p:nvPr/>
        </p:nvCxnSpPr>
        <p:spPr>
          <a:xfrm>
            <a:off x="2195736" y="3212976"/>
            <a:ext cx="72008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Прямая соединительная линия 6"/>
          <p:cNvCxnSpPr/>
          <p:nvPr/>
        </p:nvCxnSpPr>
        <p:spPr>
          <a:xfrm>
            <a:off x="2195736" y="3861048"/>
            <a:ext cx="72008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5433351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683568" y="4731241"/>
            <a:ext cx="7776864" cy="353943"/>
          </a:xfrm>
          <a:prstGeom prst="rect">
            <a:avLst/>
          </a:prstGeom>
        </p:spPr>
        <p:txBody>
          <a:bodyPr wrap="square">
            <a:spAutoFit/>
          </a:bodyPr>
          <a:lstStyle/>
          <a:p>
            <a:pPr algn="ctr"/>
            <a:r>
              <a:rPr lang="en-GB" sz="1700" b="1" dirty="0" smtClean="0"/>
              <a:t>Fig.9</a:t>
            </a:r>
            <a:r>
              <a:rPr lang="en-GB" sz="1700" dirty="0" smtClean="0"/>
              <a:t>. </a:t>
            </a:r>
            <a:r>
              <a:rPr lang="en-GB" sz="1700" dirty="0"/>
              <a:t>Amplitudes of oscillations in the </a:t>
            </a:r>
            <a:r>
              <a:rPr lang="en-GB" sz="1700" dirty="0" smtClean="0"/>
              <a:t>4D chain </a:t>
            </a:r>
            <a:endParaRPr lang="en-GB" sz="1700" dirty="0"/>
          </a:p>
        </p:txBody>
      </p:sp>
      <p:sp>
        <p:nvSpPr>
          <p:cNvPr id="5" name="Прямоугольник 4"/>
          <p:cNvSpPr/>
          <p:nvPr/>
        </p:nvSpPr>
        <p:spPr>
          <a:xfrm>
            <a:off x="539552" y="5186516"/>
            <a:ext cx="7992888" cy="1338828"/>
          </a:xfrm>
          <a:prstGeom prst="rect">
            <a:avLst/>
          </a:prstGeom>
        </p:spPr>
        <p:txBody>
          <a:bodyPr wrap="square">
            <a:spAutoFit/>
          </a:bodyPr>
          <a:lstStyle/>
          <a:p>
            <a:pPr algn="just">
              <a:lnSpc>
                <a:spcPct val="150000"/>
              </a:lnSpc>
            </a:pPr>
            <a:r>
              <a:rPr lang="en-GB" dirty="0" smtClean="0"/>
              <a:t>The </a:t>
            </a:r>
            <a:r>
              <a:rPr lang="en-GB" dirty="0"/>
              <a:t>numerical </a:t>
            </a:r>
            <a:r>
              <a:rPr lang="en-GB" dirty="0" smtClean="0"/>
              <a:t>results (Fig. 9) </a:t>
            </a:r>
            <a:r>
              <a:rPr lang="en-GB" dirty="0"/>
              <a:t>confirm the bounded response in the linear chain despite </a:t>
            </a:r>
            <a:r>
              <a:rPr lang="en-GB" dirty="0" smtClean="0"/>
              <a:t>AR </a:t>
            </a:r>
            <a:r>
              <a:rPr lang="en-GB" dirty="0"/>
              <a:t>with the permanently growing amplitude in the forced Duffing oscillator. </a:t>
            </a:r>
          </a:p>
        </p:txBody>
      </p:sp>
      <p:pic>
        <p:nvPicPr>
          <p:cNvPr id="6" name="Рисунок 5"/>
          <p:cNvPicPr/>
          <p:nvPr/>
        </p:nvPicPr>
        <p:blipFill rotWithShape="1">
          <a:blip r:embed="rId2">
            <a:extLst>
              <a:ext uri="{28A0092B-C50C-407E-A947-70E740481C1C}">
                <a14:useLocalDpi xmlns:a14="http://schemas.microsoft.com/office/drawing/2010/main" val="0"/>
              </a:ext>
            </a:extLst>
          </a:blip>
          <a:srcRect l="665" r="35437" b="1524"/>
          <a:stretch/>
        </p:blipFill>
        <p:spPr bwMode="auto">
          <a:xfrm>
            <a:off x="2627784" y="1148422"/>
            <a:ext cx="3817590" cy="3576722"/>
          </a:xfrm>
          <a:prstGeom prst="rect">
            <a:avLst/>
          </a:prstGeom>
          <a:noFill/>
          <a:ln>
            <a:noFill/>
          </a:ln>
          <a:extLst>
            <a:ext uri="{53640926-AAD7-44D8-BBD7-CCE9431645EC}">
              <a14:shadowObscured xmlns:a14="http://schemas.microsoft.com/office/drawing/2010/main"/>
            </a:ext>
          </a:extLst>
        </p:spPr>
      </p:pic>
      <p:sp>
        <p:nvSpPr>
          <p:cNvPr id="2" name="Прямоугольник 1"/>
          <p:cNvSpPr/>
          <p:nvPr/>
        </p:nvSpPr>
        <p:spPr>
          <a:xfrm>
            <a:off x="827584" y="539388"/>
            <a:ext cx="7776864" cy="369332"/>
          </a:xfrm>
          <a:prstGeom prst="rect">
            <a:avLst/>
          </a:prstGeom>
        </p:spPr>
        <p:txBody>
          <a:bodyPr wrap="square">
            <a:spAutoFit/>
          </a:bodyPr>
          <a:lstStyle/>
          <a:p>
            <a:r>
              <a:rPr lang="en-GB" b="1" dirty="0" smtClean="0">
                <a:solidFill>
                  <a:srgbClr val="0070C0"/>
                </a:solidFill>
              </a:rPr>
              <a:t>The 4D </a:t>
            </a:r>
            <a:r>
              <a:rPr lang="en-GB" b="1" dirty="0">
                <a:solidFill>
                  <a:srgbClr val="0070C0"/>
                </a:solidFill>
              </a:rPr>
              <a:t>chain with </a:t>
            </a:r>
            <a:r>
              <a:rPr lang="en-GB" b="1" dirty="0" smtClean="0">
                <a:solidFill>
                  <a:srgbClr val="0070C0"/>
                </a:solidFill>
              </a:rPr>
              <a:t>parameters </a:t>
            </a:r>
            <a:r>
              <a:rPr lang="en-GB" b="1" i="1" dirty="0">
                <a:solidFill>
                  <a:srgbClr val="0070C0"/>
                </a:solidFill>
                <a:sym typeface="Symbol"/>
              </a:rPr>
              <a:t></a:t>
            </a:r>
            <a:r>
              <a:rPr lang="en-GB" b="1" i="1" dirty="0">
                <a:solidFill>
                  <a:srgbClr val="0070C0"/>
                </a:solidFill>
              </a:rPr>
              <a:t> </a:t>
            </a:r>
            <a:r>
              <a:rPr lang="en-GB" b="1" dirty="0">
                <a:solidFill>
                  <a:srgbClr val="0070C0"/>
                </a:solidFill>
              </a:rPr>
              <a:t>= 0.05,</a:t>
            </a:r>
            <a:r>
              <a:rPr lang="en-GB" b="1" i="1" dirty="0">
                <a:solidFill>
                  <a:srgbClr val="0070C0"/>
                </a:solidFill>
              </a:rPr>
              <a:t> </a:t>
            </a:r>
            <a:r>
              <a:rPr lang="en-GB" b="1" i="1" dirty="0">
                <a:solidFill>
                  <a:srgbClr val="0070C0"/>
                </a:solidFill>
                <a:sym typeface="Symbol"/>
              </a:rPr>
              <a:t></a:t>
            </a:r>
            <a:r>
              <a:rPr lang="en-GB" b="1" dirty="0">
                <a:solidFill>
                  <a:srgbClr val="0070C0"/>
                </a:solidFill>
              </a:rPr>
              <a:t> = 0.05, </a:t>
            </a:r>
            <a:r>
              <a:rPr lang="en-GB" b="1" i="1" dirty="0">
                <a:solidFill>
                  <a:srgbClr val="0070C0"/>
                </a:solidFill>
              </a:rPr>
              <a:t>f</a:t>
            </a:r>
            <a:r>
              <a:rPr lang="en-GB" b="1" dirty="0">
                <a:solidFill>
                  <a:srgbClr val="0070C0"/>
                </a:solidFill>
              </a:rPr>
              <a:t> = 0.34, </a:t>
            </a:r>
            <a:r>
              <a:rPr lang="en-GB" b="1" i="1" dirty="0">
                <a:solidFill>
                  <a:srgbClr val="0070C0"/>
                </a:solidFill>
              </a:rPr>
              <a:t>µ</a:t>
            </a:r>
            <a:r>
              <a:rPr lang="en-GB" b="1" baseline="-25000" dirty="0">
                <a:solidFill>
                  <a:srgbClr val="0070C0"/>
                </a:solidFill>
              </a:rPr>
              <a:t>0</a:t>
            </a:r>
            <a:r>
              <a:rPr lang="en-GB" b="1" dirty="0">
                <a:solidFill>
                  <a:srgbClr val="0070C0"/>
                </a:solidFill>
              </a:rPr>
              <a:t> = 0.015, </a:t>
            </a:r>
            <a:r>
              <a:rPr lang="en-GB" b="1" i="1" dirty="0">
                <a:solidFill>
                  <a:srgbClr val="0070C0"/>
                </a:solidFill>
              </a:rPr>
              <a:t>µ</a:t>
            </a:r>
            <a:r>
              <a:rPr lang="en-GB" b="1" dirty="0">
                <a:solidFill>
                  <a:srgbClr val="0070C0"/>
                </a:solidFill>
              </a:rPr>
              <a:t> </a:t>
            </a:r>
            <a:r>
              <a:rPr lang="en-GB" b="1" dirty="0" smtClean="0">
                <a:solidFill>
                  <a:srgbClr val="0070C0"/>
                </a:solidFill>
              </a:rPr>
              <a:t>=0.1</a:t>
            </a:r>
            <a:endParaRPr lang="en-US" b="1" dirty="0">
              <a:solidFill>
                <a:srgbClr val="0070C0"/>
              </a:solidFill>
            </a:endParaRPr>
          </a:p>
        </p:txBody>
      </p:sp>
    </p:spTree>
    <p:extLst>
      <p:ext uri="{BB962C8B-B14F-4D97-AF65-F5344CB8AC3E}">
        <p14:creationId xmlns:p14="http://schemas.microsoft.com/office/powerpoint/2010/main" val="142735037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764704"/>
            <a:ext cx="7992888" cy="3831818"/>
          </a:xfrm>
          <a:prstGeom prst="rect">
            <a:avLst/>
          </a:prstGeom>
        </p:spPr>
        <p:txBody>
          <a:bodyPr wrap="square">
            <a:spAutoFit/>
          </a:bodyPr>
          <a:lstStyle/>
          <a:p>
            <a:pPr algn="just">
              <a:lnSpc>
                <a:spcPct val="150000"/>
              </a:lnSpc>
            </a:pPr>
            <a:r>
              <a:rPr lang="en-GB" dirty="0"/>
              <a:t>The significant difference in the dynamical behavior of the two types of systems results from their different resonant properties. In the system with a constant excitation frequency all oscillators are engaged in resonance, because the constant frequency of the linear oscillator is always close to the excitation </a:t>
            </a:r>
            <a:r>
              <a:rPr lang="en-GB" dirty="0" smtClean="0"/>
              <a:t>frequency, </a:t>
            </a:r>
            <a:r>
              <a:rPr lang="en-GB" dirty="0"/>
              <a:t>and the nonlinear oscillator sustains the resonant frequency due to an </a:t>
            </a:r>
            <a:r>
              <a:rPr lang="en-GB" dirty="0" smtClean="0"/>
              <a:t>increasing amplitude</a:t>
            </a:r>
            <a:r>
              <a:rPr lang="en-GB" dirty="0"/>
              <a:t>. However, if the forcing frequency slowly increases, AR in the nonlinear oscillator is still sustained by an increasing amplitude of oscillations while </a:t>
            </a:r>
            <a:r>
              <a:rPr lang="en-GB" dirty="0" smtClean="0"/>
              <a:t>the frequencies </a:t>
            </a:r>
            <a:r>
              <a:rPr lang="en-GB" dirty="0"/>
              <a:t>of the linear </a:t>
            </a:r>
            <a:r>
              <a:rPr lang="en-GB" dirty="0" smtClean="0"/>
              <a:t>oscillators fall </a:t>
            </a:r>
            <a:r>
              <a:rPr lang="en-GB" dirty="0"/>
              <a:t>into the domain beyond the resonance.</a:t>
            </a:r>
          </a:p>
        </p:txBody>
      </p:sp>
    </p:spTree>
    <p:extLst>
      <p:ext uri="{BB962C8B-B14F-4D97-AF65-F5344CB8AC3E}">
        <p14:creationId xmlns:p14="http://schemas.microsoft.com/office/powerpoint/2010/main" val="170426034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457200" y="404664"/>
            <a:ext cx="8229600" cy="576064"/>
          </a:xfrm>
        </p:spPr>
        <p:txBody>
          <a:bodyPr/>
          <a:lstStyle/>
          <a:p>
            <a:r>
              <a:rPr lang="en-US" sz="2400" b="1" dirty="0" smtClean="0"/>
              <a:t>CONCLUSIONS</a:t>
            </a:r>
            <a:endParaRPr lang="en-GB" sz="2400" b="1" dirty="0"/>
          </a:p>
        </p:txBody>
      </p:sp>
      <p:sp>
        <p:nvSpPr>
          <p:cNvPr id="4" name="Прямоугольник 3"/>
          <p:cNvSpPr/>
          <p:nvPr/>
        </p:nvSpPr>
        <p:spPr>
          <a:xfrm>
            <a:off x="467544" y="1147966"/>
            <a:ext cx="8136904" cy="5193729"/>
          </a:xfrm>
          <a:prstGeom prst="rect">
            <a:avLst/>
          </a:prstGeom>
        </p:spPr>
        <p:txBody>
          <a:bodyPr wrap="square">
            <a:spAutoFit/>
          </a:bodyPr>
          <a:lstStyle/>
          <a:p>
            <a:pPr algn="just">
              <a:lnSpc>
                <a:spcPct val="150000"/>
              </a:lnSpc>
            </a:pPr>
            <a:r>
              <a:rPr lang="en-GB" sz="1700" dirty="0" smtClean="0"/>
              <a:t>The AR analysis earlier </a:t>
            </a:r>
            <a:r>
              <a:rPr lang="en-GB" sz="1700" dirty="0"/>
              <a:t>developed for </a:t>
            </a:r>
            <a:r>
              <a:rPr lang="en-GB" sz="1700" dirty="0" smtClean="0"/>
              <a:t>the </a:t>
            </a:r>
            <a:r>
              <a:rPr lang="en-GB" sz="1700" dirty="0"/>
              <a:t>Duffing oscillator </a:t>
            </a:r>
            <a:r>
              <a:rPr lang="en-GB" sz="1700" dirty="0" smtClean="0"/>
              <a:t>have been extended to </a:t>
            </a:r>
            <a:r>
              <a:rPr lang="en-GB" sz="1700" dirty="0"/>
              <a:t>a </a:t>
            </a:r>
            <a:r>
              <a:rPr lang="en-GB" sz="1700" dirty="0" smtClean="0"/>
              <a:t>multi-DOF system with a dominant resonant frequency. Two </a:t>
            </a:r>
            <a:r>
              <a:rPr lang="en-GB" sz="1700" dirty="0"/>
              <a:t>classes of system with different types of </a:t>
            </a:r>
            <a:r>
              <a:rPr lang="en-GB" sz="1700" dirty="0" smtClean="0"/>
              <a:t>excitation have been considered. </a:t>
            </a:r>
            <a:r>
              <a:rPr lang="en-GB" sz="1700" dirty="0"/>
              <a:t>In the </a:t>
            </a:r>
            <a:r>
              <a:rPr lang="en-GB" sz="1700" dirty="0" smtClean="0"/>
              <a:t>systems of the first </a:t>
            </a:r>
            <a:r>
              <a:rPr lang="en-GB" sz="1700" dirty="0"/>
              <a:t>class, a periodic force with constant frequency </a:t>
            </a:r>
            <a:r>
              <a:rPr lang="en-GB" sz="1700" dirty="0" smtClean="0"/>
              <a:t>is applied to the </a:t>
            </a:r>
            <a:r>
              <a:rPr lang="en-GB" sz="1700" dirty="0"/>
              <a:t>Duffing oscillator with slowly time-decreasing linear stiffness; in the </a:t>
            </a:r>
            <a:r>
              <a:rPr lang="en-GB" sz="1700" dirty="0" smtClean="0"/>
              <a:t>systems of the second </a:t>
            </a:r>
            <a:r>
              <a:rPr lang="en-GB" sz="1700" dirty="0"/>
              <a:t>class, the nonlinear oscillator with constant parameters is excited by a force with slowly increasing frequency. In both cases, the parameters of the attached linear oscillator and linear coupling are constant, and the system is initially engaged in resonance. It is shown that in the system of the first type </a:t>
            </a:r>
            <a:r>
              <a:rPr lang="en-GB" sz="1700" dirty="0" smtClean="0"/>
              <a:t>AR </a:t>
            </a:r>
            <a:r>
              <a:rPr lang="en-GB" sz="1700" dirty="0"/>
              <a:t>occurs in both </a:t>
            </a:r>
            <a:r>
              <a:rPr lang="en-GB" sz="1700" dirty="0" smtClean="0"/>
              <a:t>oscillators. </a:t>
            </a:r>
            <a:r>
              <a:rPr lang="en-GB" sz="1700" dirty="0"/>
              <a:t>However, in the system of the second type </a:t>
            </a:r>
            <a:r>
              <a:rPr lang="en-GB" sz="1700" dirty="0" smtClean="0"/>
              <a:t>AR occurs only in </a:t>
            </a:r>
            <a:r>
              <a:rPr lang="en-GB" sz="1700" dirty="0"/>
              <a:t>the nonlinear oscillator whereas the linear </a:t>
            </a:r>
            <a:r>
              <a:rPr lang="en-GB" sz="1700" dirty="0" smtClean="0"/>
              <a:t>oscillators exhibit </a:t>
            </a:r>
            <a:r>
              <a:rPr lang="en-GB" sz="1700" dirty="0"/>
              <a:t>irregular oscillations of </a:t>
            </a:r>
            <a:r>
              <a:rPr lang="en-GB" sz="1700" dirty="0" smtClean="0"/>
              <a:t>diminishing intensity. Considering </a:t>
            </a:r>
            <a:r>
              <a:rPr lang="en-GB" sz="1700" dirty="0"/>
              <a:t>slow detuning, we have obtained explicit approximations of the solutions close to exact (numerical) results. </a:t>
            </a:r>
          </a:p>
        </p:txBody>
      </p:sp>
    </p:spTree>
    <p:extLst>
      <p:ext uri="{BB962C8B-B14F-4D97-AF65-F5344CB8AC3E}">
        <p14:creationId xmlns:p14="http://schemas.microsoft.com/office/powerpoint/2010/main" val="131236553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611560" y="1475492"/>
            <a:ext cx="7704856" cy="461665"/>
          </a:xfrm>
          <a:prstGeom prst="rect">
            <a:avLst/>
          </a:prstGeom>
        </p:spPr>
        <p:txBody>
          <a:bodyPr wrap="square">
            <a:spAutoFit/>
          </a:bodyPr>
          <a:lstStyle/>
          <a:p>
            <a:pPr algn="ctr"/>
            <a:r>
              <a:rPr lang="en-GB" sz="2400" b="1" dirty="0" smtClean="0">
                <a:solidFill>
                  <a:srgbClr val="0070C0"/>
                </a:solidFill>
              </a:rPr>
              <a:t>APPLICATIONS ?</a:t>
            </a:r>
            <a:endParaRPr lang="en-GB" sz="2400" b="1" dirty="0">
              <a:solidFill>
                <a:srgbClr val="0070C0"/>
              </a:solidFill>
            </a:endParaRPr>
          </a:p>
        </p:txBody>
      </p:sp>
    </p:spTree>
    <p:extLst>
      <p:ext uri="{BB962C8B-B14F-4D97-AF65-F5344CB8AC3E}">
        <p14:creationId xmlns:p14="http://schemas.microsoft.com/office/powerpoint/2010/main" val="45410171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Исполнительная">
  <a:themeElements>
    <a:clrScheme name="Исполнительная">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Исполнительная">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Исполнитель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Executive</Template>
  <TotalTime>3569</TotalTime>
  <Words>4232</Words>
  <Application>Microsoft Office PowerPoint</Application>
  <PresentationFormat>Экран (4:3)</PresentationFormat>
  <Paragraphs>287</Paragraphs>
  <Slides>42</Slides>
  <Notes>1</Notes>
  <HiddenSlides>0</HiddenSlides>
  <MMClips>0</MMClips>
  <ScaleCrop>false</ScaleCrop>
  <HeadingPairs>
    <vt:vector size="6" baseType="variant">
      <vt:variant>
        <vt:lpstr>Тема</vt:lpstr>
      </vt:variant>
      <vt:variant>
        <vt:i4>1</vt:i4>
      </vt:variant>
      <vt:variant>
        <vt:lpstr>Внедренные серверы OLE</vt:lpstr>
      </vt:variant>
      <vt:variant>
        <vt:i4>1</vt:i4>
      </vt:variant>
      <vt:variant>
        <vt:lpstr>Заголовки слайдов</vt:lpstr>
      </vt:variant>
      <vt:variant>
        <vt:i4>42</vt:i4>
      </vt:variant>
    </vt:vector>
  </HeadingPairs>
  <TitlesOfParts>
    <vt:vector size="44" baseType="lpstr">
      <vt:lpstr>Исполнительная</vt:lpstr>
      <vt:lpstr>Формула</vt:lpstr>
      <vt:lpstr>Авторезонанс в цепочке осцилляторов</vt:lpstr>
      <vt:lpstr>INTRODUCTION</vt:lpstr>
      <vt:lpstr>Презентация PowerPoint</vt:lpstr>
      <vt:lpstr>Презентация PowerPoint</vt:lpstr>
      <vt:lpstr>Презентация PowerPoint</vt:lpstr>
      <vt:lpstr>CONTENT</vt:lpstr>
      <vt:lpstr>   AUTORESONANCE IN THE DUFFING OSCILLATOR</vt:lpstr>
      <vt:lpstr>ASYMPTOTIC SOLUTIONS</vt:lpstr>
      <vt:lpstr>Презентация PowerPoint</vt:lpstr>
      <vt:lpstr>Time-varying detuning (  0)</vt:lpstr>
      <vt:lpstr>CRITICAL PARAMETERS</vt:lpstr>
      <vt:lpstr>THE 2DOF MODEL WITH TIME VARYING PARAMETERS </vt:lpstr>
      <vt:lpstr>Презентация PowerPoint</vt:lpstr>
      <vt:lpstr>Презентация PowerPoint</vt:lpstr>
      <vt:lpstr>Презентация PowerPoint</vt:lpstr>
      <vt:lpstr>Презентация PowerPoint</vt:lpstr>
      <vt:lpstr>AMPLITUDES OF AUTORESONANCE</vt:lpstr>
      <vt:lpstr>STABLE PHASE LOCKING</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CONCLUSIONS</vt:lpstr>
      <vt:lpstr>Презентация PowerPoint</vt:lpstr>
    </vt:vector>
  </TitlesOfParts>
  <Company>SPecialiST RePack</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Origin and Stability of Autoresonance in Forced Nonlinear Oscillators</dc:title>
  <dc:creator>аск</dc:creator>
  <cp:lastModifiedBy>аск</cp:lastModifiedBy>
  <cp:revision>486</cp:revision>
  <cp:lastPrinted>2014-06-10T08:53:02Z</cp:lastPrinted>
  <dcterms:created xsi:type="dcterms:W3CDTF">2014-06-08T09:47:02Z</dcterms:created>
  <dcterms:modified xsi:type="dcterms:W3CDTF">2014-09-24T15:44:29Z</dcterms:modified>
</cp:coreProperties>
</file>